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23"/>
  </p:notesMasterIdLst>
  <p:sldIdLst>
    <p:sldId id="256" r:id="rId5"/>
    <p:sldId id="259" r:id="rId6"/>
    <p:sldId id="268" r:id="rId7"/>
    <p:sldId id="266" r:id="rId8"/>
    <p:sldId id="272" r:id="rId9"/>
    <p:sldId id="264" r:id="rId10"/>
    <p:sldId id="270" r:id="rId11"/>
    <p:sldId id="267" r:id="rId12"/>
    <p:sldId id="271" r:id="rId13"/>
    <p:sldId id="273" r:id="rId14"/>
    <p:sldId id="274" r:id="rId15"/>
    <p:sldId id="276" r:id="rId16"/>
    <p:sldId id="269" r:id="rId17"/>
    <p:sldId id="260" r:id="rId18"/>
    <p:sldId id="261" r:id="rId19"/>
    <p:sldId id="257" r:id="rId20"/>
    <p:sldId id="277" r:id="rId21"/>
    <p:sldId id="265" r:id="rId22"/>
  </p:sldIdLst>
  <p:sldSz cx="12192000" cy="6858000"/>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5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9814C0-F24D-4DBD-989B-B102161C8EB2}" type="doc">
      <dgm:prSet loTypeId="urn:microsoft.com/office/officeart/2005/8/layout/process5" loCatId="process" qsTypeId="urn:microsoft.com/office/officeart/2005/8/quickstyle/simple1" qsCatId="simple" csTypeId="urn:microsoft.com/office/officeart/2005/8/colors/colorful2" csCatId="colorful" phldr="1"/>
      <dgm:spPr/>
      <dgm:t>
        <a:bodyPr/>
        <a:lstStyle/>
        <a:p>
          <a:endParaRPr lang="en-US"/>
        </a:p>
      </dgm:t>
    </dgm:pt>
    <dgm:pt modelId="{2E6884EA-8797-4361-86D0-6043FB77154D}">
      <dgm:prSet phldrT="[Text]"/>
      <dgm:spPr/>
      <dgm:t>
        <a:bodyPr/>
        <a:lstStyle/>
        <a:p>
          <a:r>
            <a:rPr lang="en-US" b="1"/>
            <a:t>New program idea</a:t>
          </a:r>
        </a:p>
      </dgm:t>
    </dgm:pt>
    <dgm:pt modelId="{8796110A-D48C-4FB7-85EB-D280EA4FD1B2}" type="parTrans" cxnId="{3C51476B-11FB-4890-8DDA-B0C7AF2F720F}">
      <dgm:prSet/>
      <dgm:spPr/>
      <dgm:t>
        <a:bodyPr/>
        <a:lstStyle/>
        <a:p>
          <a:endParaRPr lang="en-US" b="1"/>
        </a:p>
      </dgm:t>
    </dgm:pt>
    <dgm:pt modelId="{D28D81AF-BFC8-4DBE-9FED-23263A41A3F1}" type="sibTrans" cxnId="{3C51476B-11FB-4890-8DDA-B0C7AF2F720F}">
      <dgm:prSet/>
      <dgm:spPr/>
      <dgm:t>
        <a:bodyPr/>
        <a:lstStyle/>
        <a:p>
          <a:endParaRPr lang="en-US" b="1"/>
        </a:p>
      </dgm:t>
    </dgm:pt>
    <dgm:pt modelId="{7B4FEB4B-D14F-4EAA-939E-08E558890E17}">
      <dgm:prSet phldrT="[Text]"/>
      <dgm:spPr/>
      <dgm:t>
        <a:bodyPr/>
        <a:lstStyle/>
        <a:p>
          <a:r>
            <a:rPr lang="en-US" b="1"/>
            <a:t>External/Internal consultation, demonstrated need &amp; documentation preparation</a:t>
          </a:r>
        </a:p>
      </dgm:t>
    </dgm:pt>
    <dgm:pt modelId="{85F7E0CA-B3FC-45ED-8F01-14C82A23B696}" type="parTrans" cxnId="{9191E883-B596-4FF6-B596-A91DFA1FA879}">
      <dgm:prSet/>
      <dgm:spPr/>
      <dgm:t>
        <a:bodyPr/>
        <a:lstStyle/>
        <a:p>
          <a:endParaRPr lang="en-US" b="1"/>
        </a:p>
      </dgm:t>
    </dgm:pt>
    <dgm:pt modelId="{282F4821-0450-466C-9A2A-0924CC4612D2}" type="sibTrans" cxnId="{9191E883-B596-4FF6-B596-A91DFA1FA879}">
      <dgm:prSet/>
      <dgm:spPr/>
      <dgm:t>
        <a:bodyPr/>
        <a:lstStyle/>
        <a:p>
          <a:endParaRPr lang="en-US" b="1"/>
        </a:p>
      </dgm:t>
    </dgm:pt>
    <dgm:pt modelId="{BC6291B0-E6E4-4B53-98ED-E2B56AD372EA}">
      <dgm:prSet phldrT="[Text]"/>
      <dgm:spPr/>
      <dgm:t>
        <a:bodyPr/>
        <a:lstStyle/>
        <a:p>
          <a:r>
            <a:rPr lang="en-US" b="1" dirty="0"/>
            <a:t>Internal review, recommendations &amp;/or approvals</a:t>
          </a:r>
        </a:p>
      </dgm:t>
    </dgm:pt>
    <dgm:pt modelId="{431AB2DE-2842-4512-B125-98A7C612EB42}" type="parTrans" cxnId="{0557A005-B7A6-47DE-B7D3-41D339782F08}">
      <dgm:prSet/>
      <dgm:spPr/>
      <dgm:t>
        <a:bodyPr/>
        <a:lstStyle/>
        <a:p>
          <a:endParaRPr lang="en-US" b="1"/>
        </a:p>
      </dgm:t>
    </dgm:pt>
    <dgm:pt modelId="{FA6786E2-2080-441C-B0AA-84B42FF65CC7}" type="sibTrans" cxnId="{0557A005-B7A6-47DE-B7D3-41D339782F08}">
      <dgm:prSet/>
      <dgm:spPr/>
      <dgm:t>
        <a:bodyPr/>
        <a:lstStyle/>
        <a:p>
          <a:endParaRPr lang="en-US" b="1"/>
        </a:p>
      </dgm:t>
    </dgm:pt>
    <dgm:pt modelId="{E28FCDA8-D498-4A24-8EDE-52CCCCE818CD}">
      <dgm:prSet phldrT="[Text]" custT="1"/>
      <dgm:spPr/>
      <dgm:t>
        <a:bodyPr/>
        <a:lstStyle/>
        <a:p>
          <a:r>
            <a:rPr lang="en-US" sz="1600" b="1"/>
            <a:t>External review &amp; approvals</a:t>
          </a:r>
        </a:p>
      </dgm:t>
    </dgm:pt>
    <dgm:pt modelId="{99102B4A-D837-429F-A1C1-CD12C8096A1E}" type="parTrans" cxnId="{5530321B-DECD-4371-AA1B-75D3382286E6}">
      <dgm:prSet/>
      <dgm:spPr/>
      <dgm:t>
        <a:bodyPr/>
        <a:lstStyle/>
        <a:p>
          <a:endParaRPr lang="en-US" b="1"/>
        </a:p>
      </dgm:t>
    </dgm:pt>
    <dgm:pt modelId="{B0A2086C-CC6B-44EF-84B4-D3A2880026B9}" type="sibTrans" cxnId="{5530321B-DECD-4371-AA1B-75D3382286E6}">
      <dgm:prSet/>
      <dgm:spPr/>
      <dgm:t>
        <a:bodyPr/>
        <a:lstStyle/>
        <a:p>
          <a:endParaRPr lang="en-US" b="1"/>
        </a:p>
      </dgm:t>
    </dgm:pt>
    <dgm:pt modelId="{09951C39-ADA0-4EDA-B25D-7F704C120B1E}">
      <dgm:prSet phldrT="[Text]"/>
      <dgm:spPr/>
      <dgm:t>
        <a:bodyPr/>
        <a:lstStyle/>
        <a:p>
          <a:r>
            <a:rPr lang="en-US" b="1"/>
            <a:t>Curriculum development &amp; resourcing</a:t>
          </a:r>
        </a:p>
      </dgm:t>
    </dgm:pt>
    <dgm:pt modelId="{BE336322-6B43-483A-818F-66495F6C53A9}" type="parTrans" cxnId="{75F08C24-96B0-486B-980C-65FD1B6522E7}">
      <dgm:prSet/>
      <dgm:spPr/>
      <dgm:t>
        <a:bodyPr/>
        <a:lstStyle/>
        <a:p>
          <a:endParaRPr lang="en-US" b="1"/>
        </a:p>
      </dgm:t>
    </dgm:pt>
    <dgm:pt modelId="{2B14F239-0EC8-4D53-8632-C22886BC4301}" type="sibTrans" cxnId="{75F08C24-96B0-486B-980C-65FD1B6522E7}">
      <dgm:prSet/>
      <dgm:spPr/>
      <dgm:t>
        <a:bodyPr/>
        <a:lstStyle/>
        <a:p>
          <a:endParaRPr lang="en-US" b="1"/>
        </a:p>
      </dgm:t>
    </dgm:pt>
    <dgm:pt modelId="{CB608654-A6FF-4B87-8811-F35F895A5888}">
      <dgm:prSet phldrT="[Text]"/>
      <dgm:spPr/>
      <dgm:t>
        <a:bodyPr/>
        <a:lstStyle/>
        <a:p>
          <a:r>
            <a:rPr lang="en-US" b="1"/>
            <a:t>Program implementation</a:t>
          </a:r>
        </a:p>
      </dgm:t>
    </dgm:pt>
    <dgm:pt modelId="{3169FB84-2442-4A3A-A8E1-7417636E1CFE}" type="parTrans" cxnId="{87B8A6A3-810D-4F79-9283-8E73634DA1FE}">
      <dgm:prSet/>
      <dgm:spPr/>
      <dgm:t>
        <a:bodyPr/>
        <a:lstStyle/>
        <a:p>
          <a:endParaRPr lang="en-US" b="1"/>
        </a:p>
      </dgm:t>
    </dgm:pt>
    <dgm:pt modelId="{9C94384F-CBCF-4961-BB2F-C4293A818556}" type="sibTrans" cxnId="{87B8A6A3-810D-4F79-9283-8E73634DA1FE}">
      <dgm:prSet/>
      <dgm:spPr/>
      <dgm:t>
        <a:bodyPr/>
        <a:lstStyle/>
        <a:p>
          <a:endParaRPr lang="en-US" b="1"/>
        </a:p>
      </dgm:t>
    </dgm:pt>
    <dgm:pt modelId="{5BEBB886-3317-42F9-88AE-423FBB9A9A54}">
      <dgm:prSet phldrT="[Text]"/>
      <dgm:spPr/>
      <dgm:t>
        <a:bodyPr/>
        <a:lstStyle/>
        <a:p>
          <a:r>
            <a:rPr lang="en-US" b="1"/>
            <a:t>Deans Council</a:t>
          </a:r>
        </a:p>
      </dgm:t>
    </dgm:pt>
    <dgm:pt modelId="{3C9512D0-0066-4BF6-AD2B-B21869C7BCDD}" type="parTrans" cxnId="{AB609B2F-3590-40C8-947E-E9B2410EC468}">
      <dgm:prSet/>
      <dgm:spPr/>
      <dgm:t>
        <a:bodyPr/>
        <a:lstStyle/>
        <a:p>
          <a:endParaRPr lang="en-US"/>
        </a:p>
      </dgm:t>
    </dgm:pt>
    <dgm:pt modelId="{051D8915-9D97-4CC2-B01E-8DE0C99EEA83}" type="sibTrans" cxnId="{AB609B2F-3590-40C8-947E-E9B2410EC468}">
      <dgm:prSet/>
      <dgm:spPr/>
      <dgm:t>
        <a:bodyPr/>
        <a:lstStyle/>
        <a:p>
          <a:endParaRPr lang="en-US"/>
        </a:p>
      </dgm:t>
    </dgm:pt>
    <dgm:pt modelId="{F7B79002-2C1D-41B7-B2E6-E28C98397426}">
      <dgm:prSet phldrT="[Text]"/>
      <dgm:spPr/>
      <dgm:t>
        <a:bodyPr/>
        <a:lstStyle/>
        <a:p>
          <a:r>
            <a:rPr lang="en-US" b="1"/>
            <a:t>Academic Council</a:t>
          </a:r>
        </a:p>
      </dgm:t>
    </dgm:pt>
    <dgm:pt modelId="{CCE140C3-9B42-4BBC-A605-9473E7A10C60}" type="parTrans" cxnId="{9E4B1A12-F8FA-4EAE-BC30-08CCA10E2089}">
      <dgm:prSet/>
      <dgm:spPr/>
      <dgm:t>
        <a:bodyPr/>
        <a:lstStyle/>
        <a:p>
          <a:endParaRPr lang="en-US"/>
        </a:p>
      </dgm:t>
    </dgm:pt>
    <dgm:pt modelId="{D5B2D7D0-86BC-4445-9092-B07E5FAB1D37}" type="sibTrans" cxnId="{9E4B1A12-F8FA-4EAE-BC30-08CCA10E2089}">
      <dgm:prSet/>
      <dgm:spPr/>
      <dgm:t>
        <a:bodyPr/>
        <a:lstStyle/>
        <a:p>
          <a:endParaRPr lang="en-US"/>
        </a:p>
      </dgm:t>
    </dgm:pt>
    <dgm:pt modelId="{91AC16E5-D856-496E-A4C7-8638DEF32AA9}">
      <dgm:prSet phldrT="[Text]"/>
      <dgm:spPr/>
      <dgm:t>
        <a:bodyPr/>
        <a:lstStyle/>
        <a:p>
          <a:r>
            <a:rPr lang="en-US" b="1"/>
            <a:t>Board of Governors</a:t>
          </a:r>
        </a:p>
      </dgm:t>
    </dgm:pt>
    <dgm:pt modelId="{DC7230C6-D79C-4F9A-BAC0-43F5DBC494F7}" type="parTrans" cxnId="{F19EE1A5-DD07-4368-8400-F8C14EF58A9E}">
      <dgm:prSet/>
      <dgm:spPr/>
      <dgm:t>
        <a:bodyPr/>
        <a:lstStyle/>
        <a:p>
          <a:endParaRPr lang="en-US"/>
        </a:p>
      </dgm:t>
    </dgm:pt>
    <dgm:pt modelId="{7970B662-DCEE-4BB9-8EEF-74CF69DDB421}" type="sibTrans" cxnId="{F19EE1A5-DD07-4368-8400-F8C14EF58A9E}">
      <dgm:prSet/>
      <dgm:spPr/>
      <dgm:t>
        <a:bodyPr/>
        <a:lstStyle/>
        <a:p>
          <a:endParaRPr lang="en-US"/>
        </a:p>
      </dgm:t>
    </dgm:pt>
    <dgm:pt modelId="{F5A0D1C1-FA78-40FF-AFE3-B76CE332F244}">
      <dgm:prSet phldrT="[Text]" custT="1"/>
      <dgm:spPr/>
      <dgm:t>
        <a:bodyPr/>
        <a:lstStyle/>
        <a:p>
          <a:r>
            <a:rPr lang="en-US" sz="1400" b="1"/>
            <a:t>PAPRS</a:t>
          </a:r>
        </a:p>
      </dgm:t>
    </dgm:pt>
    <dgm:pt modelId="{65FDED54-24F3-4CF6-9968-6017F1153D88}" type="parTrans" cxnId="{25BCA764-3D28-4BBE-B14D-34CB35B5F102}">
      <dgm:prSet/>
      <dgm:spPr/>
      <dgm:t>
        <a:bodyPr/>
        <a:lstStyle/>
        <a:p>
          <a:endParaRPr lang="en-US"/>
        </a:p>
      </dgm:t>
    </dgm:pt>
    <dgm:pt modelId="{9894F718-6C9C-4A8E-86BD-3B3DB46CE008}" type="sibTrans" cxnId="{25BCA764-3D28-4BBE-B14D-34CB35B5F102}">
      <dgm:prSet/>
      <dgm:spPr/>
      <dgm:t>
        <a:bodyPr/>
        <a:lstStyle/>
        <a:p>
          <a:endParaRPr lang="en-US"/>
        </a:p>
      </dgm:t>
    </dgm:pt>
    <dgm:pt modelId="{BA8D4E42-8809-4FF8-B4E2-9330889A87DE}" type="pres">
      <dgm:prSet presAssocID="{609814C0-F24D-4DBD-989B-B102161C8EB2}" presName="diagram" presStyleCnt="0">
        <dgm:presLayoutVars>
          <dgm:dir/>
          <dgm:resizeHandles val="exact"/>
        </dgm:presLayoutVars>
      </dgm:prSet>
      <dgm:spPr/>
    </dgm:pt>
    <dgm:pt modelId="{7FD3BDA6-1454-4C7C-A629-FBCD398370F1}" type="pres">
      <dgm:prSet presAssocID="{2E6884EA-8797-4361-86D0-6043FB77154D}" presName="node" presStyleLbl="node1" presStyleIdx="0" presStyleCnt="6">
        <dgm:presLayoutVars>
          <dgm:bulletEnabled val="1"/>
        </dgm:presLayoutVars>
      </dgm:prSet>
      <dgm:spPr/>
    </dgm:pt>
    <dgm:pt modelId="{A1441DC1-A5DC-4256-A941-686DE4793409}" type="pres">
      <dgm:prSet presAssocID="{D28D81AF-BFC8-4DBE-9FED-23263A41A3F1}" presName="sibTrans" presStyleLbl="sibTrans2D1" presStyleIdx="0" presStyleCnt="5"/>
      <dgm:spPr/>
    </dgm:pt>
    <dgm:pt modelId="{7321DEFF-0C64-47AC-9580-8032BEECFE16}" type="pres">
      <dgm:prSet presAssocID="{D28D81AF-BFC8-4DBE-9FED-23263A41A3F1}" presName="connectorText" presStyleLbl="sibTrans2D1" presStyleIdx="0" presStyleCnt="5"/>
      <dgm:spPr/>
    </dgm:pt>
    <dgm:pt modelId="{A1AC8370-A7A0-49E1-8FB3-82C918F09ED5}" type="pres">
      <dgm:prSet presAssocID="{7B4FEB4B-D14F-4EAA-939E-08E558890E17}" presName="node" presStyleLbl="node1" presStyleIdx="1" presStyleCnt="6">
        <dgm:presLayoutVars>
          <dgm:bulletEnabled val="1"/>
        </dgm:presLayoutVars>
      </dgm:prSet>
      <dgm:spPr/>
    </dgm:pt>
    <dgm:pt modelId="{8DF345DC-2814-40A2-BF85-74A361559BDC}" type="pres">
      <dgm:prSet presAssocID="{282F4821-0450-466C-9A2A-0924CC4612D2}" presName="sibTrans" presStyleLbl="sibTrans2D1" presStyleIdx="1" presStyleCnt="5"/>
      <dgm:spPr/>
    </dgm:pt>
    <dgm:pt modelId="{EA8ACF5F-EE4C-4DBC-A2D9-A890E93622D5}" type="pres">
      <dgm:prSet presAssocID="{282F4821-0450-466C-9A2A-0924CC4612D2}" presName="connectorText" presStyleLbl="sibTrans2D1" presStyleIdx="1" presStyleCnt="5"/>
      <dgm:spPr/>
    </dgm:pt>
    <dgm:pt modelId="{EF703FF1-0227-43B1-B871-56323A90B750}" type="pres">
      <dgm:prSet presAssocID="{BC6291B0-E6E4-4B53-98ED-E2B56AD372EA}" presName="node" presStyleLbl="node1" presStyleIdx="2" presStyleCnt="6">
        <dgm:presLayoutVars>
          <dgm:bulletEnabled val="1"/>
        </dgm:presLayoutVars>
      </dgm:prSet>
      <dgm:spPr/>
    </dgm:pt>
    <dgm:pt modelId="{1D28E025-7266-4CF4-857A-90AAABCD3225}" type="pres">
      <dgm:prSet presAssocID="{FA6786E2-2080-441C-B0AA-84B42FF65CC7}" presName="sibTrans" presStyleLbl="sibTrans2D1" presStyleIdx="2" presStyleCnt="5"/>
      <dgm:spPr/>
    </dgm:pt>
    <dgm:pt modelId="{98F086F1-CD9D-44B6-A7BB-31946F6D7D50}" type="pres">
      <dgm:prSet presAssocID="{FA6786E2-2080-441C-B0AA-84B42FF65CC7}" presName="connectorText" presStyleLbl="sibTrans2D1" presStyleIdx="2" presStyleCnt="5"/>
      <dgm:spPr/>
    </dgm:pt>
    <dgm:pt modelId="{01F5E20C-D215-4E6A-B0F2-F3D681954886}" type="pres">
      <dgm:prSet presAssocID="{E28FCDA8-D498-4A24-8EDE-52CCCCE818CD}" presName="node" presStyleLbl="node1" presStyleIdx="3" presStyleCnt="6">
        <dgm:presLayoutVars>
          <dgm:bulletEnabled val="1"/>
        </dgm:presLayoutVars>
      </dgm:prSet>
      <dgm:spPr/>
    </dgm:pt>
    <dgm:pt modelId="{738E8A9D-A5BA-447E-9086-971F0F6A6AEE}" type="pres">
      <dgm:prSet presAssocID="{B0A2086C-CC6B-44EF-84B4-D3A2880026B9}" presName="sibTrans" presStyleLbl="sibTrans2D1" presStyleIdx="3" presStyleCnt="5"/>
      <dgm:spPr/>
    </dgm:pt>
    <dgm:pt modelId="{196375FA-FA23-4D10-B769-1E45CAC8EDF1}" type="pres">
      <dgm:prSet presAssocID="{B0A2086C-CC6B-44EF-84B4-D3A2880026B9}" presName="connectorText" presStyleLbl="sibTrans2D1" presStyleIdx="3" presStyleCnt="5"/>
      <dgm:spPr/>
    </dgm:pt>
    <dgm:pt modelId="{3C0E2427-A1F6-432E-A2D3-01331D722F26}" type="pres">
      <dgm:prSet presAssocID="{09951C39-ADA0-4EDA-B25D-7F704C120B1E}" presName="node" presStyleLbl="node1" presStyleIdx="4" presStyleCnt="6">
        <dgm:presLayoutVars>
          <dgm:bulletEnabled val="1"/>
        </dgm:presLayoutVars>
      </dgm:prSet>
      <dgm:spPr/>
    </dgm:pt>
    <dgm:pt modelId="{0FE042CE-F148-4858-9F1B-76FBEB412772}" type="pres">
      <dgm:prSet presAssocID="{2B14F239-0EC8-4D53-8632-C22886BC4301}" presName="sibTrans" presStyleLbl="sibTrans2D1" presStyleIdx="4" presStyleCnt="5"/>
      <dgm:spPr/>
    </dgm:pt>
    <dgm:pt modelId="{260033CB-A98A-431D-BB95-4BE9FE80196B}" type="pres">
      <dgm:prSet presAssocID="{2B14F239-0EC8-4D53-8632-C22886BC4301}" presName="connectorText" presStyleLbl="sibTrans2D1" presStyleIdx="4" presStyleCnt="5"/>
      <dgm:spPr/>
    </dgm:pt>
    <dgm:pt modelId="{71F2231B-5833-463F-A8C1-29EACC21F4D8}" type="pres">
      <dgm:prSet presAssocID="{CB608654-A6FF-4B87-8811-F35F895A5888}" presName="node" presStyleLbl="node1" presStyleIdx="5" presStyleCnt="6">
        <dgm:presLayoutVars>
          <dgm:bulletEnabled val="1"/>
        </dgm:presLayoutVars>
      </dgm:prSet>
      <dgm:spPr/>
    </dgm:pt>
  </dgm:ptLst>
  <dgm:cxnLst>
    <dgm:cxn modelId="{34018B01-894B-4B5B-80DD-2659258836C7}" type="presOf" srcId="{B0A2086C-CC6B-44EF-84B4-D3A2880026B9}" destId="{738E8A9D-A5BA-447E-9086-971F0F6A6AEE}" srcOrd="0" destOrd="0" presId="urn:microsoft.com/office/officeart/2005/8/layout/process5"/>
    <dgm:cxn modelId="{753A4C03-383D-473E-AC1F-84F97F01A1D6}" type="presOf" srcId="{2B14F239-0EC8-4D53-8632-C22886BC4301}" destId="{260033CB-A98A-431D-BB95-4BE9FE80196B}" srcOrd="1" destOrd="0" presId="urn:microsoft.com/office/officeart/2005/8/layout/process5"/>
    <dgm:cxn modelId="{0557A005-B7A6-47DE-B7D3-41D339782F08}" srcId="{609814C0-F24D-4DBD-989B-B102161C8EB2}" destId="{BC6291B0-E6E4-4B53-98ED-E2B56AD372EA}" srcOrd="2" destOrd="0" parTransId="{431AB2DE-2842-4512-B125-98A7C612EB42}" sibTransId="{FA6786E2-2080-441C-B0AA-84B42FF65CC7}"/>
    <dgm:cxn modelId="{EE891209-5D87-4AD8-B5BB-D8AD043AE213}" type="presOf" srcId="{BC6291B0-E6E4-4B53-98ED-E2B56AD372EA}" destId="{EF703FF1-0227-43B1-B871-56323A90B750}" srcOrd="0" destOrd="0" presId="urn:microsoft.com/office/officeart/2005/8/layout/process5"/>
    <dgm:cxn modelId="{5E220B11-9663-4CE7-A89F-7377754B7273}" type="presOf" srcId="{CB608654-A6FF-4B87-8811-F35F895A5888}" destId="{71F2231B-5833-463F-A8C1-29EACC21F4D8}" srcOrd="0" destOrd="0" presId="urn:microsoft.com/office/officeart/2005/8/layout/process5"/>
    <dgm:cxn modelId="{9E4B1A12-F8FA-4EAE-BC30-08CCA10E2089}" srcId="{BC6291B0-E6E4-4B53-98ED-E2B56AD372EA}" destId="{F7B79002-2C1D-41B7-B2E6-E28C98397426}" srcOrd="1" destOrd="0" parTransId="{CCE140C3-9B42-4BBC-A605-9473E7A10C60}" sibTransId="{D5B2D7D0-86BC-4445-9092-B07E5FAB1D37}"/>
    <dgm:cxn modelId="{5530321B-DECD-4371-AA1B-75D3382286E6}" srcId="{609814C0-F24D-4DBD-989B-B102161C8EB2}" destId="{E28FCDA8-D498-4A24-8EDE-52CCCCE818CD}" srcOrd="3" destOrd="0" parTransId="{99102B4A-D837-429F-A1C1-CD12C8096A1E}" sibTransId="{B0A2086C-CC6B-44EF-84B4-D3A2880026B9}"/>
    <dgm:cxn modelId="{75F08C24-96B0-486B-980C-65FD1B6522E7}" srcId="{609814C0-F24D-4DBD-989B-B102161C8EB2}" destId="{09951C39-ADA0-4EDA-B25D-7F704C120B1E}" srcOrd="4" destOrd="0" parTransId="{BE336322-6B43-483A-818F-66495F6C53A9}" sibTransId="{2B14F239-0EC8-4D53-8632-C22886BC4301}"/>
    <dgm:cxn modelId="{AB609B2F-3590-40C8-947E-E9B2410EC468}" srcId="{BC6291B0-E6E4-4B53-98ED-E2B56AD372EA}" destId="{5BEBB886-3317-42F9-88AE-423FBB9A9A54}" srcOrd="0" destOrd="0" parTransId="{3C9512D0-0066-4BF6-AD2B-B21869C7BCDD}" sibTransId="{051D8915-9D97-4CC2-B01E-8DE0C99EEA83}"/>
    <dgm:cxn modelId="{71E2833D-A304-486E-A81E-B2015789DE56}" type="presOf" srcId="{609814C0-F24D-4DBD-989B-B102161C8EB2}" destId="{BA8D4E42-8809-4FF8-B4E2-9330889A87DE}" srcOrd="0" destOrd="0" presId="urn:microsoft.com/office/officeart/2005/8/layout/process5"/>
    <dgm:cxn modelId="{3062F33E-FE58-4E0F-9255-AD55B20DC0FB}" type="presOf" srcId="{B0A2086C-CC6B-44EF-84B4-D3A2880026B9}" destId="{196375FA-FA23-4D10-B769-1E45CAC8EDF1}" srcOrd="1" destOrd="0" presId="urn:microsoft.com/office/officeart/2005/8/layout/process5"/>
    <dgm:cxn modelId="{9ED5F95D-B2DA-4D57-A1E0-EDE623AFF22D}" type="presOf" srcId="{282F4821-0450-466C-9A2A-0924CC4612D2}" destId="{8DF345DC-2814-40A2-BF85-74A361559BDC}" srcOrd="0" destOrd="0" presId="urn:microsoft.com/office/officeart/2005/8/layout/process5"/>
    <dgm:cxn modelId="{C30B3343-1CDF-4D5B-841C-0C794264E8AE}" type="presOf" srcId="{FA6786E2-2080-441C-B0AA-84B42FF65CC7}" destId="{98F086F1-CD9D-44B6-A7BB-31946F6D7D50}" srcOrd="1" destOrd="0" presId="urn:microsoft.com/office/officeart/2005/8/layout/process5"/>
    <dgm:cxn modelId="{25BCA764-3D28-4BBE-B14D-34CB35B5F102}" srcId="{E28FCDA8-D498-4A24-8EDE-52CCCCE818CD}" destId="{F5A0D1C1-FA78-40FF-AFE3-B76CE332F244}" srcOrd="0" destOrd="0" parTransId="{65FDED54-24F3-4CF6-9968-6017F1153D88}" sibTransId="{9894F718-6C9C-4A8E-86BD-3B3DB46CE008}"/>
    <dgm:cxn modelId="{6F13C166-314F-4D9D-9621-8B3EF5FDDE7F}" type="presOf" srcId="{E28FCDA8-D498-4A24-8EDE-52CCCCE818CD}" destId="{01F5E20C-D215-4E6A-B0F2-F3D681954886}" srcOrd="0" destOrd="0" presId="urn:microsoft.com/office/officeart/2005/8/layout/process5"/>
    <dgm:cxn modelId="{B0DB2367-1461-49B1-B0D1-72CC8A633F19}" type="presOf" srcId="{5BEBB886-3317-42F9-88AE-423FBB9A9A54}" destId="{EF703FF1-0227-43B1-B871-56323A90B750}" srcOrd="0" destOrd="1" presId="urn:microsoft.com/office/officeart/2005/8/layout/process5"/>
    <dgm:cxn modelId="{3C51476B-11FB-4890-8DDA-B0C7AF2F720F}" srcId="{609814C0-F24D-4DBD-989B-B102161C8EB2}" destId="{2E6884EA-8797-4361-86D0-6043FB77154D}" srcOrd="0" destOrd="0" parTransId="{8796110A-D48C-4FB7-85EB-D280EA4FD1B2}" sibTransId="{D28D81AF-BFC8-4DBE-9FED-23263A41A3F1}"/>
    <dgm:cxn modelId="{B7EEE683-1EFB-4132-85C2-B7305E0603B3}" type="presOf" srcId="{09951C39-ADA0-4EDA-B25D-7F704C120B1E}" destId="{3C0E2427-A1F6-432E-A2D3-01331D722F26}" srcOrd="0" destOrd="0" presId="urn:microsoft.com/office/officeart/2005/8/layout/process5"/>
    <dgm:cxn modelId="{9191E883-B596-4FF6-B596-A91DFA1FA879}" srcId="{609814C0-F24D-4DBD-989B-B102161C8EB2}" destId="{7B4FEB4B-D14F-4EAA-939E-08E558890E17}" srcOrd="1" destOrd="0" parTransId="{85F7E0CA-B3FC-45ED-8F01-14C82A23B696}" sibTransId="{282F4821-0450-466C-9A2A-0924CC4612D2}"/>
    <dgm:cxn modelId="{84F21D95-8EF3-4031-AA1B-BA8F29224F91}" type="presOf" srcId="{D28D81AF-BFC8-4DBE-9FED-23263A41A3F1}" destId="{A1441DC1-A5DC-4256-A941-686DE4793409}" srcOrd="0" destOrd="0" presId="urn:microsoft.com/office/officeart/2005/8/layout/process5"/>
    <dgm:cxn modelId="{95B18DA2-4E83-40B3-B477-7DDC85861278}" type="presOf" srcId="{F7B79002-2C1D-41B7-B2E6-E28C98397426}" destId="{EF703FF1-0227-43B1-B871-56323A90B750}" srcOrd="0" destOrd="2" presId="urn:microsoft.com/office/officeart/2005/8/layout/process5"/>
    <dgm:cxn modelId="{87B8A6A3-810D-4F79-9283-8E73634DA1FE}" srcId="{609814C0-F24D-4DBD-989B-B102161C8EB2}" destId="{CB608654-A6FF-4B87-8811-F35F895A5888}" srcOrd="5" destOrd="0" parTransId="{3169FB84-2442-4A3A-A8E1-7417636E1CFE}" sibTransId="{9C94384F-CBCF-4961-BB2F-C4293A818556}"/>
    <dgm:cxn modelId="{F19EE1A5-DD07-4368-8400-F8C14EF58A9E}" srcId="{BC6291B0-E6E4-4B53-98ED-E2B56AD372EA}" destId="{91AC16E5-D856-496E-A4C7-8638DEF32AA9}" srcOrd="2" destOrd="0" parTransId="{DC7230C6-D79C-4F9A-BAC0-43F5DBC494F7}" sibTransId="{7970B662-DCEE-4BB9-8EEF-74CF69DDB421}"/>
    <dgm:cxn modelId="{9B3990AB-9403-450E-8DDB-9D23DF222CDB}" type="presOf" srcId="{D28D81AF-BFC8-4DBE-9FED-23263A41A3F1}" destId="{7321DEFF-0C64-47AC-9580-8032BEECFE16}" srcOrd="1" destOrd="0" presId="urn:microsoft.com/office/officeart/2005/8/layout/process5"/>
    <dgm:cxn modelId="{A93943AD-CBC6-431E-85E3-1252A707DFB1}" type="presOf" srcId="{FA6786E2-2080-441C-B0AA-84B42FF65CC7}" destId="{1D28E025-7266-4CF4-857A-90AAABCD3225}" srcOrd="0" destOrd="0" presId="urn:microsoft.com/office/officeart/2005/8/layout/process5"/>
    <dgm:cxn modelId="{8A62AAD3-73AE-4D97-884C-B57F0609CF90}" type="presOf" srcId="{2E6884EA-8797-4361-86D0-6043FB77154D}" destId="{7FD3BDA6-1454-4C7C-A629-FBCD398370F1}" srcOrd="0" destOrd="0" presId="urn:microsoft.com/office/officeart/2005/8/layout/process5"/>
    <dgm:cxn modelId="{D04BD6D8-58D4-44E6-885A-71B5133A6BE2}" type="presOf" srcId="{F5A0D1C1-FA78-40FF-AFE3-B76CE332F244}" destId="{01F5E20C-D215-4E6A-B0F2-F3D681954886}" srcOrd="0" destOrd="1" presId="urn:microsoft.com/office/officeart/2005/8/layout/process5"/>
    <dgm:cxn modelId="{26E00FDB-3676-4F5F-8F3C-FEB5F4C6F2AF}" type="presOf" srcId="{282F4821-0450-466C-9A2A-0924CC4612D2}" destId="{EA8ACF5F-EE4C-4DBC-A2D9-A890E93622D5}" srcOrd="1" destOrd="0" presId="urn:microsoft.com/office/officeart/2005/8/layout/process5"/>
    <dgm:cxn modelId="{47FE5EDD-0361-442A-A553-AF7285E3FA9D}" type="presOf" srcId="{91AC16E5-D856-496E-A4C7-8638DEF32AA9}" destId="{EF703FF1-0227-43B1-B871-56323A90B750}" srcOrd="0" destOrd="3" presId="urn:microsoft.com/office/officeart/2005/8/layout/process5"/>
    <dgm:cxn modelId="{332CD0E9-4C6C-46C9-9153-F56664D5A161}" type="presOf" srcId="{2B14F239-0EC8-4D53-8632-C22886BC4301}" destId="{0FE042CE-F148-4858-9F1B-76FBEB412772}" srcOrd="0" destOrd="0" presId="urn:microsoft.com/office/officeart/2005/8/layout/process5"/>
    <dgm:cxn modelId="{85831CF7-0CF2-497E-A65A-72313347F17B}" type="presOf" srcId="{7B4FEB4B-D14F-4EAA-939E-08E558890E17}" destId="{A1AC8370-A7A0-49E1-8FB3-82C918F09ED5}" srcOrd="0" destOrd="0" presId="urn:microsoft.com/office/officeart/2005/8/layout/process5"/>
    <dgm:cxn modelId="{E176897C-2E87-4B7E-AECF-6FEFCB1C7DA0}" type="presParOf" srcId="{BA8D4E42-8809-4FF8-B4E2-9330889A87DE}" destId="{7FD3BDA6-1454-4C7C-A629-FBCD398370F1}" srcOrd="0" destOrd="0" presId="urn:microsoft.com/office/officeart/2005/8/layout/process5"/>
    <dgm:cxn modelId="{43F22167-049D-4B35-B4C1-C675C3B27E98}" type="presParOf" srcId="{BA8D4E42-8809-4FF8-B4E2-9330889A87DE}" destId="{A1441DC1-A5DC-4256-A941-686DE4793409}" srcOrd="1" destOrd="0" presId="urn:microsoft.com/office/officeart/2005/8/layout/process5"/>
    <dgm:cxn modelId="{9CC03F85-11A3-4F02-BD0B-C4B3D26966C4}" type="presParOf" srcId="{A1441DC1-A5DC-4256-A941-686DE4793409}" destId="{7321DEFF-0C64-47AC-9580-8032BEECFE16}" srcOrd="0" destOrd="0" presId="urn:microsoft.com/office/officeart/2005/8/layout/process5"/>
    <dgm:cxn modelId="{F0E582A2-7B9B-444C-9E83-35C63612CB8D}" type="presParOf" srcId="{BA8D4E42-8809-4FF8-B4E2-9330889A87DE}" destId="{A1AC8370-A7A0-49E1-8FB3-82C918F09ED5}" srcOrd="2" destOrd="0" presId="urn:microsoft.com/office/officeart/2005/8/layout/process5"/>
    <dgm:cxn modelId="{249D9BFA-64C0-4916-92EA-B0151E7E9433}" type="presParOf" srcId="{BA8D4E42-8809-4FF8-B4E2-9330889A87DE}" destId="{8DF345DC-2814-40A2-BF85-74A361559BDC}" srcOrd="3" destOrd="0" presId="urn:microsoft.com/office/officeart/2005/8/layout/process5"/>
    <dgm:cxn modelId="{8344C8EF-0FEF-4D18-8CD9-C34394FAC808}" type="presParOf" srcId="{8DF345DC-2814-40A2-BF85-74A361559BDC}" destId="{EA8ACF5F-EE4C-4DBC-A2D9-A890E93622D5}" srcOrd="0" destOrd="0" presId="urn:microsoft.com/office/officeart/2005/8/layout/process5"/>
    <dgm:cxn modelId="{AAD039C5-B4CA-42AF-A912-EFC5F560A4D3}" type="presParOf" srcId="{BA8D4E42-8809-4FF8-B4E2-9330889A87DE}" destId="{EF703FF1-0227-43B1-B871-56323A90B750}" srcOrd="4" destOrd="0" presId="urn:microsoft.com/office/officeart/2005/8/layout/process5"/>
    <dgm:cxn modelId="{346B7935-8FFB-48F6-AE49-FBDF62BD0F12}" type="presParOf" srcId="{BA8D4E42-8809-4FF8-B4E2-9330889A87DE}" destId="{1D28E025-7266-4CF4-857A-90AAABCD3225}" srcOrd="5" destOrd="0" presId="urn:microsoft.com/office/officeart/2005/8/layout/process5"/>
    <dgm:cxn modelId="{86C85861-90E7-4358-8500-843B19C7F1C1}" type="presParOf" srcId="{1D28E025-7266-4CF4-857A-90AAABCD3225}" destId="{98F086F1-CD9D-44B6-A7BB-31946F6D7D50}" srcOrd="0" destOrd="0" presId="urn:microsoft.com/office/officeart/2005/8/layout/process5"/>
    <dgm:cxn modelId="{D686421A-064E-4701-BE3B-FF214A7EB5E8}" type="presParOf" srcId="{BA8D4E42-8809-4FF8-B4E2-9330889A87DE}" destId="{01F5E20C-D215-4E6A-B0F2-F3D681954886}" srcOrd="6" destOrd="0" presId="urn:microsoft.com/office/officeart/2005/8/layout/process5"/>
    <dgm:cxn modelId="{56655741-ACDB-4F89-A63D-D9F66E74B092}" type="presParOf" srcId="{BA8D4E42-8809-4FF8-B4E2-9330889A87DE}" destId="{738E8A9D-A5BA-447E-9086-971F0F6A6AEE}" srcOrd="7" destOrd="0" presId="urn:microsoft.com/office/officeart/2005/8/layout/process5"/>
    <dgm:cxn modelId="{67FE4C30-0541-4A6E-BB47-1C62E8AD6C8B}" type="presParOf" srcId="{738E8A9D-A5BA-447E-9086-971F0F6A6AEE}" destId="{196375FA-FA23-4D10-B769-1E45CAC8EDF1}" srcOrd="0" destOrd="0" presId="urn:microsoft.com/office/officeart/2005/8/layout/process5"/>
    <dgm:cxn modelId="{D57490CE-BD49-421D-9C83-C4F6D1F4AC74}" type="presParOf" srcId="{BA8D4E42-8809-4FF8-B4E2-9330889A87DE}" destId="{3C0E2427-A1F6-432E-A2D3-01331D722F26}" srcOrd="8" destOrd="0" presId="urn:microsoft.com/office/officeart/2005/8/layout/process5"/>
    <dgm:cxn modelId="{D3CFD54F-FCAE-4E78-90DD-40B4CA63EDF6}" type="presParOf" srcId="{BA8D4E42-8809-4FF8-B4E2-9330889A87DE}" destId="{0FE042CE-F148-4858-9F1B-76FBEB412772}" srcOrd="9" destOrd="0" presId="urn:microsoft.com/office/officeart/2005/8/layout/process5"/>
    <dgm:cxn modelId="{F57811BF-B32B-459F-ABE0-6CF39B7A26DA}" type="presParOf" srcId="{0FE042CE-F148-4858-9F1B-76FBEB412772}" destId="{260033CB-A98A-431D-BB95-4BE9FE80196B}" srcOrd="0" destOrd="0" presId="urn:microsoft.com/office/officeart/2005/8/layout/process5"/>
    <dgm:cxn modelId="{65677025-1686-4BC5-BBAD-7E9662FA65E2}" type="presParOf" srcId="{BA8D4E42-8809-4FF8-B4E2-9330889A87DE}" destId="{71F2231B-5833-463F-A8C1-29EACC21F4D8}"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80CBD1-B07D-4037-B3E2-BEBBD1FD94BB}" type="doc">
      <dgm:prSet loTypeId="urn:microsoft.com/office/officeart/2005/8/layout/process4" loCatId="process" qsTypeId="urn:microsoft.com/office/officeart/2005/8/quickstyle/simple1" qsCatId="simple" csTypeId="urn:microsoft.com/office/officeart/2005/8/colors/accent3_3" csCatId="accent3" phldr="1"/>
      <dgm:spPr/>
      <dgm:t>
        <a:bodyPr/>
        <a:lstStyle/>
        <a:p>
          <a:endParaRPr lang="en-US"/>
        </a:p>
      </dgm:t>
    </dgm:pt>
    <dgm:pt modelId="{E53646F4-AF55-4F3C-990A-3FD71BA94B1B}">
      <dgm:prSet phldrT="[Text]" custT="1"/>
      <dgm:spPr/>
      <dgm:t>
        <a:bodyPr/>
        <a:lstStyle/>
        <a:p>
          <a:r>
            <a:rPr lang="en-US" sz="1200" b="1"/>
            <a:t>Needs/Labour Market Analysis, Consultation &amp; Documentation preparation</a:t>
          </a:r>
        </a:p>
      </dgm:t>
    </dgm:pt>
    <dgm:pt modelId="{D69724E5-83D2-4540-86EA-4830628822BB}" type="parTrans" cxnId="{256CACEB-AD70-477D-8036-AD491609077D}">
      <dgm:prSet/>
      <dgm:spPr/>
      <dgm:t>
        <a:bodyPr/>
        <a:lstStyle/>
        <a:p>
          <a:endParaRPr lang="en-US" sz="1800" b="1"/>
        </a:p>
      </dgm:t>
    </dgm:pt>
    <dgm:pt modelId="{58012F1C-6CE7-466B-8101-9B2D09024939}" type="sibTrans" cxnId="{256CACEB-AD70-477D-8036-AD491609077D}">
      <dgm:prSet/>
      <dgm:spPr/>
      <dgm:t>
        <a:bodyPr/>
        <a:lstStyle/>
        <a:p>
          <a:endParaRPr lang="en-US" sz="1800" b="1"/>
        </a:p>
      </dgm:t>
    </dgm:pt>
    <dgm:pt modelId="{88B9CD1E-F8CC-4B03-A381-51A138560727}">
      <dgm:prSet phldrT="[Text]" custT="1"/>
      <dgm:spPr/>
      <dgm:t>
        <a:bodyPr/>
        <a:lstStyle/>
        <a:p>
          <a:r>
            <a:rPr lang="en-US" sz="1200" b="1"/>
            <a:t>Program areas (Lead)</a:t>
          </a:r>
        </a:p>
      </dgm:t>
    </dgm:pt>
    <dgm:pt modelId="{970DF96A-0C2A-43E6-B4EA-279D6FFBD8FE}" type="parTrans" cxnId="{8D4C3222-B676-42AB-AF7C-008FF549C6F1}">
      <dgm:prSet/>
      <dgm:spPr/>
      <dgm:t>
        <a:bodyPr/>
        <a:lstStyle/>
        <a:p>
          <a:endParaRPr lang="en-US" sz="1800" b="1"/>
        </a:p>
      </dgm:t>
    </dgm:pt>
    <dgm:pt modelId="{AEBD0683-95AA-479F-8169-392F706D1E23}" type="sibTrans" cxnId="{8D4C3222-B676-42AB-AF7C-008FF549C6F1}">
      <dgm:prSet/>
      <dgm:spPr/>
      <dgm:t>
        <a:bodyPr/>
        <a:lstStyle/>
        <a:p>
          <a:endParaRPr lang="en-US" sz="1800" b="1"/>
        </a:p>
      </dgm:t>
    </dgm:pt>
    <dgm:pt modelId="{C5DB043A-DDBB-4AC0-AB00-90077E43CAD3}">
      <dgm:prSet phldrT="[Text]" custT="1"/>
      <dgm:spPr/>
      <dgm:t>
        <a:bodyPr/>
        <a:lstStyle/>
        <a:p>
          <a:r>
            <a:rPr lang="en-US" sz="1100" b="1"/>
            <a:t>Needs/Labour Market Analysis/DACUM</a:t>
          </a:r>
        </a:p>
      </dgm:t>
    </dgm:pt>
    <dgm:pt modelId="{7D72F0A4-5BBE-45D9-B635-DDA14597700B}" type="parTrans" cxnId="{5AEC04DF-AC69-4571-8CFE-E9B7F29F0B1D}">
      <dgm:prSet/>
      <dgm:spPr/>
      <dgm:t>
        <a:bodyPr/>
        <a:lstStyle/>
        <a:p>
          <a:endParaRPr lang="en-US" sz="1800" b="1"/>
        </a:p>
      </dgm:t>
    </dgm:pt>
    <dgm:pt modelId="{D7D12C00-6697-455E-B721-E55C584165A2}" type="sibTrans" cxnId="{5AEC04DF-AC69-4571-8CFE-E9B7F29F0B1D}">
      <dgm:prSet/>
      <dgm:spPr/>
      <dgm:t>
        <a:bodyPr/>
        <a:lstStyle/>
        <a:p>
          <a:endParaRPr lang="en-US" sz="1800" b="1"/>
        </a:p>
      </dgm:t>
    </dgm:pt>
    <dgm:pt modelId="{C9210A3D-C4EF-46BA-B526-17436B5F34ED}">
      <dgm:prSet phldrT="[Text]" custT="1"/>
      <dgm:spPr/>
      <dgm:t>
        <a:bodyPr/>
        <a:lstStyle/>
        <a:p>
          <a:r>
            <a:rPr lang="en-US" sz="1200" b="1"/>
            <a:t>Deans Council - </a:t>
          </a:r>
          <a:r>
            <a:rPr lang="en-US" sz="1200" b="1">
              <a:latin typeface="Century Gothic" panose="020B0502020202020204"/>
            </a:rPr>
            <a:t>recommendation</a:t>
          </a:r>
          <a:endParaRPr lang="en-US" sz="1200" b="1"/>
        </a:p>
      </dgm:t>
    </dgm:pt>
    <dgm:pt modelId="{E127870E-E9A0-4812-9DCA-3C81A6C1700A}" type="parTrans" cxnId="{86931B69-46C7-453C-955C-FCD64466E505}">
      <dgm:prSet/>
      <dgm:spPr/>
      <dgm:t>
        <a:bodyPr/>
        <a:lstStyle/>
        <a:p>
          <a:endParaRPr lang="en-US" sz="1800" b="1"/>
        </a:p>
      </dgm:t>
    </dgm:pt>
    <dgm:pt modelId="{970512F1-8AB5-412E-8441-C794C730E62A}" type="sibTrans" cxnId="{86931B69-46C7-453C-955C-FCD64466E505}">
      <dgm:prSet/>
      <dgm:spPr/>
      <dgm:t>
        <a:bodyPr/>
        <a:lstStyle/>
        <a:p>
          <a:endParaRPr lang="en-US" sz="1800" b="1"/>
        </a:p>
      </dgm:t>
    </dgm:pt>
    <dgm:pt modelId="{AD1D6262-EE9B-44EF-AEBB-7999D98860A1}">
      <dgm:prSet phldrT="[Text]" custT="1"/>
      <dgm:spPr/>
      <dgm:t>
        <a:bodyPr/>
        <a:lstStyle/>
        <a:p>
          <a:r>
            <a:rPr lang="en-US" sz="1200" b="1"/>
            <a:t>Meets bi-weekly</a:t>
          </a:r>
        </a:p>
      </dgm:t>
    </dgm:pt>
    <dgm:pt modelId="{96B86D66-5704-4BD5-BAC9-048C4EB9EB51}" type="parTrans" cxnId="{FE26411A-8D0E-42A2-8AE4-A7CA7938D5B4}">
      <dgm:prSet/>
      <dgm:spPr/>
      <dgm:t>
        <a:bodyPr/>
        <a:lstStyle/>
        <a:p>
          <a:endParaRPr lang="en-US" sz="1800" b="1"/>
        </a:p>
      </dgm:t>
    </dgm:pt>
    <dgm:pt modelId="{C21296A2-2D90-49DB-83D8-2D9001EEC710}" type="sibTrans" cxnId="{FE26411A-8D0E-42A2-8AE4-A7CA7938D5B4}">
      <dgm:prSet/>
      <dgm:spPr/>
      <dgm:t>
        <a:bodyPr/>
        <a:lstStyle/>
        <a:p>
          <a:endParaRPr lang="en-US" sz="1800" b="1"/>
        </a:p>
      </dgm:t>
    </dgm:pt>
    <dgm:pt modelId="{7AE11C75-7011-4B94-BD8D-7B075EF940FC}">
      <dgm:prSet phldrT="[Text]" custT="1"/>
      <dgm:spPr/>
      <dgm:t>
        <a:bodyPr/>
        <a:lstStyle/>
        <a:p>
          <a:pPr rtl="0"/>
          <a:r>
            <a:rPr lang="en-US" sz="1200" b="1"/>
            <a:t>Documentation submitted week prior</a:t>
          </a:r>
          <a:r>
            <a:rPr lang="en-US" sz="1200" b="1">
              <a:latin typeface="Century Gothic" panose="020B0502020202020204"/>
            </a:rPr>
            <a:t> </a:t>
          </a:r>
          <a:endParaRPr lang="en-US" sz="1200" b="1"/>
        </a:p>
      </dgm:t>
    </dgm:pt>
    <dgm:pt modelId="{6C7D1B67-5CAF-47FA-932E-22503789A579}" type="parTrans" cxnId="{D0EC7F99-5DDA-406C-B272-EB2F296130BB}">
      <dgm:prSet/>
      <dgm:spPr/>
      <dgm:t>
        <a:bodyPr/>
        <a:lstStyle/>
        <a:p>
          <a:endParaRPr lang="en-US" sz="1800" b="1"/>
        </a:p>
      </dgm:t>
    </dgm:pt>
    <dgm:pt modelId="{4D0FE9EB-130A-4B31-9F08-0A4B7348176E}" type="sibTrans" cxnId="{D0EC7F99-5DDA-406C-B272-EB2F296130BB}">
      <dgm:prSet/>
      <dgm:spPr/>
      <dgm:t>
        <a:bodyPr/>
        <a:lstStyle/>
        <a:p>
          <a:endParaRPr lang="en-US" sz="1800" b="1"/>
        </a:p>
      </dgm:t>
    </dgm:pt>
    <dgm:pt modelId="{3D941F8D-45AF-4B54-ACCE-565894D2FAB8}">
      <dgm:prSet phldrT="[Text]" custT="1"/>
      <dgm:spPr/>
      <dgm:t>
        <a:bodyPr/>
        <a:lstStyle/>
        <a:p>
          <a:pPr rtl="0"/>
          <a:r>
            <a:rPr lang="en-US" sz="1200" b="1"/>
            <a:t>Academic Council – </a:t>
          </a:r>
          <a:r>
            <a:rPr lang="en-US" sz="1200" b="1">
              <a:latin typeface="Century Gothic" panose="020B0502020202020204"/>
            </a:rPr>
            <a:t>recommendation or approval</a:t>
          </a:r>
          <a:endParaRPr lang="en-US" sz="1200" b="1"/>
        </a:p>
      </dgm:t>
    </dgm:pt>
    <dgm:pt modelId="{2C2948F3-6BBE-40E3-9968-A8F349C2076F}" type="parTrans" cxnId="{B525A4B4-5BE2-48B0-91EA-CBD44F7DAC81}">
      <dgm:prSet/>
      <dgm:spPr/>
      <dgm:t>
        <a:bodyPr/>
        <a:lstStyle/>
        <a:p>
          <a:endParaRPr lang="en-US" sz="1800" b="1"/>
        </a:p>
      </dgm:t>
    </dgm:pt>
    <dgm:pt modelId="{4431C454-2529-487B-BDC6-7AC98F4D2471}" type="sibTrans" cxnId="{B525A4B4-5BE2-48B0-91EA-CBD44F7DAC81}">
      <dgm:prSet/>
      <dgm:spPr/>
      <dgm:t>
        <a:bodyPr/>
        <a:lstStyle/>
        <a:p>
          <a:endParaRPr lang="en-US" sz="1800" b="1"/>
        </a:p>
      </dgm:t>
    </dgm:pt>
    <dgm:pt modelId="{2EC01E8C-3CF0-44FA-939D-9D439B4D46AD}">
      <dgm:prSet phldrT="[Text]" custT="1"/>
      <dgm:spPr/>
      <dgm:t>
        <a:bodyPr/>
        <a:lstStyle/>
        <a:p>
          <a:r>
            <a:rPr lang="en-US" sz="1200" b="1"/>
            <a:t>Monthly meeting</a:t>
          </a:r>
        </a:p>
      </dgm:t>
    </dgm:pt>
    <dgm:pt modelId="{148DEB10-5058-48AC-BC56-99D2E0FD7C93}" type="parTrans" cxnId="{D0F54E03-17B4-49D9-8665-1E9E81962188}">
      <dgm:prSet/>
      <dgm:spPr/>
      <dgm:t>
        <a:bodyPr/>
        <a:lstStyle/>
        <a:p>
          <a:endParaRPr lang="en-US" sz="1800" b="1"/>
        </a:p>
      </dgm:t>
    </dgm:pt>
    <dgm:pt modelId="{8F335F78-745D-4650-8975-35CF7359541A}" type="sibTrans" cxnId="{D0F54E03-17B4-49D9-8665-1E9E81962188}">
      <dgm:prSet/>
      <dgm:spPr/>
      <dgm:t>
        <a:bodyPr/>
        <a:lstStyle/>
        <a:p>
          <a:endParaRPr lang="en-US" sz="1800" b="1"/>
        </a:p>
      </dgm:t>
    </dgm:pt>
    <dgm:pt modelId="{D0126C55-574A-4B1C-8D04-D70C49F44FF2}">
      <dgm:prSet phldrT="[Text]" custT="1"/>
      <dgm:spPr/>
      <dgm:t>
        <a:bodyPr/>
        <a:lstStyle/>
        <a:p>
          <a:r>
            <a:rPr lang="en-US" sz="1200" b="1"/>
            <a:t>Documentation submitted week prior</a:t>
          </a:r>
        </a:p>
      </dgm:t>
    </dgm:pt>
    <dgm:pt modelId="{72ED5E2D-03B7-4C31-A614-D374BD8FA296}" type="parTrans" cxnId="{F3CCEA6D-18C4-4228-8FF0-0D3733A85F92}">
      <dgm:prSet/>
      <dgm:spPr/>
      <dgm:t>
        <a:bodyPr/>
        <a:lstStyle/>
        <a:p>
          <a:endParaRPr lang="en-US" sz="1800" b="1"/>
        </a:p>
      </dgm:t>
    </dgm:pt>
    <dgm:pt modelId="{DE20D137-3217-4F98-A14B-38B29621B4A2}" type="sibTrans" cxnId="{F3CCEA6D-18C4-4228-8FF0-0D3733A85F92}">
      <dgm:prSet/>
      <dgm:spPr/>
      <dgm:t>
        <a:bodyPr/>
        <a:lstStyle/>
        <a:p>
          <a:endParaRPr lang="en-US" sz="1800" b="1"/>
        </a:p>
      </dgm:t>
    </dgm:pt>
    <dgm:pt modelId="{2B3069A8-F02F-4A7F-847A-278B9E440F13}">
      <dgm:prSet phldrT="[Text]" custT="1"/>
      <dgm:spPr/>
      <dgm:t>
        <a:bodyPr/>
        <a:lstStyle/>
        <a:p>
          <a:pPr rtl="0"/>
          <a:r>
            <a:rPr lang="en-US" sz="1200" b="1"/>
            <a:t>ITS</a:t>
          </a:r>
          <a:r>
            <a:rPr lang="en-US" sz="1200" b="1">
              <a:latin typeface="Century Gothic" panose="020B0502020202020204"/>
            </a:rPr>
            <a:t>, facilities</a:t>
          </a:r>
          <a:endParaRPr lang="en-US" sz="1200" b="1"/>
        </a:p>
      </dgm:t>
    </dgm:pt>
    <dgm:pt modelId="{E59AEF0E-A1C0-4441-9005-A4AAF719D696}" type="parTrans" cxnId="{5D5A4EED-ECEB-42FB-84D7-D7F845CEF829}">
      <dgm:prSet/>
      <dgm:spPr/>
      <dgm:t>
        <a:bodyPr/>
        <a:lstStyle/>
        <a:p>
          <a:endParaRPr lang="en-US" sz="1800" b="1"/>
        </a:p>
      </dgm:t>
    </dgm:pt>
    <dgm:pt modelId="{5F7DD35E-ED6C-4719-8C71-C7CA5A030196}" type="sibTrans" cxnId="{5D5A4EED-ECEB-42FB-84D7-D7F845CEF829}">
      <dgm:prSet/>
      <dgm:spPr/>
      <dgm:t>
        <a:bodyPr/>
        <a:lstStyle/>
        <a:p>
          <a:endParaRPr lang="en-US" sz="1800" b="1"/>
        </a:p>
      </dgm:t>
    </dgm:pt>
    <dgm:pt modelId="{2AE23CC2-07D1-41EB-BB6B-5819859F62E7}">
      <dgm:prSet phldrT="[Text]" custT="1"/>
      <dgm:spPr/>
      <dgm:t>
        <a:bodyPr/>
        <a:lstStyle/>
        <a:p>
          <a:r>
            <a:rPr lang="en-US" sz="1200" b="1"/>
            <a:t>Industry / Stakeholders</a:t>
          </a:r>
        </a:p>
      </dgm:t>
    </dgm:pt>
    <dgm:pt modelId="{840D2C94-5CF9-42F8-ABAD-186080D6A1AA}" type="parTrans" cxnId="{6034FC7C-B53B-4A2C-A84D-640E2A034A79}">
      <dgm:prSet/>
      <dgm:spPr/>
      <dgm:t>
        <a:bodyPr/>
        <a:lstStyle/>
        <a:p>
          <a:endParaRPr lang="en-US" sz="1800" b="1"/>
        </a:p>
      </dgm:t>
    </dgm:pt>
    <dgm:pt modelId="{3675CE87-84B2-44DC-83F3-45E46810A5A5}" type="sibTrans" cxnId="{6034FC7C-B53B-4A2C-A84D-640E2A034A79}">
      <dgm:prSet/>
      <dgm:spPr/>
      <dgm:t>
        <a:bodyPr/>
        <a:lstStyle/>
        <a:p>
          <a:endParaRPr lang="en-US" sz="1800" b="1"/>
        </a:p>
      </dgm:t>
    </dgm:pt>
    <dgm:pt modelId="{82509154-D461-4FA3-BD4E-A1A9269E3A8A}">
      <dgm:prSet phldrT="[Text]" custT="1"/>
      <dgm:spPr/>
      <dgm:t>
        <a:bodyPr/>
        <a:lstStyle/>
        <a:p>
          <a:r>
            <a:rPr lang="en-US" sz="1200" b="1"/>
            <a:t>Board of Governors – approval (as required)</a:t>
          </a:r>
        </a:p>
      </dgm:t>
    </dgm:pt>
    <dgm:pt modelId="{E141B111-9007-4ED4-9517-FBEAABBCFC0E}" type="parTrans" cxnId="{F2B16888-70C4-4512-8305-8CC058FBF933}">
      <dgm:prSet/>
      <dgm:spPr/>
      <dgm:t>
        <a:bodyPr/>
        <a:lstStyle/>
        <a:p>
          <a:endParaRPr lang="en-US" sz="1800" b="1"/>
        </a:p>
      </dgm:t>
    </dgm:pt>
    <dgm:pt modelId="{FE83F5ED-B4A5-4A28-AA94-9487508A7CBC}" type="sibTrans" cxnId="{F2B16888-70C4-4512-8305-8CC058FBF933}">
      <dgm:prSet/>
      <dgm:spPr/>
      <dgm:t>
        <a:bodyPr/>
        <a:lstStyle/>
        <a:p>
          <a:endParaRPr lang="en-US" sz="1800" b="1"/>
        </a:p>
      </dgm:t>
    </dgm:pt>
    <dgm:pt modelId="{0C50177F-179E-4C82-9AC3-3E37C9CBF20A}">
      <dgm:prSet phldrT="[Text]" custT="1"/>
      <dgm:spPr/>
      <dgm:t>
        <a:bodyPr/>
        <a:lstStyle/>
        <a:p>
          <a:r>
            <a:rPr lang="en-US" sz="1200" b="1"/>
            <a:t>PAPRS submission as required</a:t>
          </a:r>
        </a:p>
      </dgm:t>
    </dgm:pt>
    <dgm:pt modelId="{8BC40369-0510-4C3E-8FC1-D460DFE6EF53}" type="parTrans" cxnId="{D2B069D3-F062-45F7-9D46-7F5EA1163D03}">
      <dgm:prSet/>
      <dgm:spPr/>
      <dgm:t>
        <a:bodyPr/>
        <a:lstStyle/>
        <a:p>
          <a:endParaRPr lang="en-US" sz="1800" b="1"/>
        </a:p>
      </dgm:t>
    </dgm:pt>
    <dgm:pt modelId="{DF6B0ABB-0C39-4AC9-8E79-1981D361A4AB}" type="sibTrans" cxnId="{D2B069D3-F062-45F7-9D46-7F5EA1163D03}">
      <dgm:prSet/>
      <dgm:spPr/>
      <dgm:t>
        <a:bodyPr/>
        <a:lstStyle/>
        <a:p>
          <a:endParaRPr lang="en-US" sz="1800" b="1"/>
        </a:p>
      </dgm:t>
    </dgm:pt>
    <dgm:pt modelId="{460A8F39-4845-434F-8B46-06A2CD8C45CA}">
      <dgm:prSet phldrT="[Text]" custT="1"/>
      <dgm:spPr/>
      <dgm:t>
        <a:bodyPr/>
        <a:lstStyle/>
        <a:p>
          <a:r>
            <a:rPr lang="en-US" sz="1200" b="1"/>
            <a:t>New programs – January 1st</a:t>
          </a:r>
        </a:p>
      </dgm:t>
    </dgm:pt>
    <dgm:pt modelId="{859901B7-74D5-4084-8B69-146DD68D943E}" type="parTrans" cxnId="{9572C154-46ED-4DE3-911E-8F57125B6235}">
      <dgm:prSet/>
      <dgm:spPr/>
      <dgm:t>
        <a:bodyPr/>
        <a:lstStyle/>
        <a:p>
          <a:endParaRPr lang="en-US" sz="1800" b="1"/>
        </a:p>
      </dgm:t>
    </dgm:pt>
    <dgm:pt modelId="{4B4B3436-00F6-436E-8333-CA78BCA632B3}" type="sibTrans" cxnId="{9572C154-46ED-4DE3-911E-8F57125B6235}">
      <dgm:prSet/>
      <dgm:spPr/>
      <dgm:t>
        <a:bodyPr/>
        <a:lstStyle/>
        <a:p>
          <a:endParaRPr lang="en-US" sz="1800" b="1"/>
        </a:p>
      </dgm:t>
    </dgm:pt>
    <dgm:pt modelId="{1510362D-958A-44FB-8B4A-6CDB0A517980}">
      <dgm:prSet phldrT="[Text]" custT="1"/>
      <dgm:spPr/>
      <dgm:t>
        <a:bodyPr/>
        <a:lstStyle/>
        <a:p>
          <a:r>
            <a:rPr lang="en-US" sz="1200" b="1"/>
            <a:t>Prepare Board of Governors Motion (as required)</a:t>
          </a:r>
        </a:p>
      </dgm:t>
    </dgm:pt>
    <dgm:pt modelId="{524E9C0D-A8F7-46E6-BD78-EEE97BF17473}" type="parTrans" cxnId="{20BA267E-4090-45AB-A353-5C3EB432B32B}">
      <dgm:prSet/>
      <dgm:spPr/>
      <dgm:t>
        <a:bodyPr/>
        <a:lstStyle/>
        <a:p>
          <a:endParaRPr lang="en-US" sz="1800" b="1"/>
        </a:p>
      </dgm:t>
    </dgm:pt>
    <dgm:pt modelId="{9B37DE98-AD4D-4098-8186-49F84755C3AE}" type="sibTrans" cxnId="{20BA267E-4090-45AB-A353-5C3EB432B32B}">
      <dgm:prSet/>
      <dgm:spPr/>
      <dgm:t>
        <a:bodyPr/>
        <a:lstStyle/>
        <a:p>
          <a:endParaRPr lang="en-US" sz="1800" b="1"/>
        </a:p>
      </dgm:t>
    </dgm:pt>
    <dgm:pt modelId="{478D5D8F-C945-4AF9-8436-CA67F8ABC347}">
      <dgm:prSet phldrT="[Text]" custT="1"/>
      <dgm:spPr/>
      <dgm:t>
        <a:bodyPr/>
        <a:lstStyle/>
        <a:p>
          <a:r>
            <a:rPr lang="en-US" sz="1100" b="1"/>
            <a:t>SAKC/</a:t>
          </a:r>
          <a:r>
            <a:rPr lang="en-US" sz="1100" b="1">
              <a:latin typeface="Century Gothic" panose="020B0502020202020204"/>
            </a:rPr>
            <a:t>Marketing</a:t>
          </a:r>
          <a:r>
            <a:rPr lang="en-US" sz="1100" b="1"/>
            <a:t>/Library/etc. – as required</a:t>
          </a:r>
        </a:p>
      </dgm:t>
    </dgm:pt>
    <dgm:pt modelId="{95BF29B6-9149-47BA-9B12-75CC971CB766}" type="parTrans" cxnId="{1EDA2398-39D4-442F-A700-B420E275993F}">
      <dgm:prSet/>
      <dgm:spPr/>
      <dgm:t>
        <a:bodyPr/>
        <a:lstStyle/>
        <a:p>
          <a:endParaRPr lang="en-US" sz="1800" b="1"/>
        </a:p>
      </dgm:t>
    </dgm:pt>
    <dgm:pt modelId="{0C5F683E-1E72-427C-90FE-1C9CB6254BAE}" type="sibTrans" cxnId="{1EDA2398-39D4-442F-A700-B420E275993F}">
      <dgm:prSet/>
      <dgm:spPr/>
      <dgm:t>
        <a:bodyPr/>
        <a:lstStyle/>
        <a:p>
          <a:endParaRPr lang="en-US" sz="1800" b="1"/>
        </a:p>
      </dgm:t>
    </dgm:pt>
    <dgm:pt modelId="{535E4ACE-9628-472D-BC40-5D4FC7B6505C}">
      <dgm:prSet phldrT="[Text]" custT="1"/>
      <dgm:spPr/>
      <dgm:t>
        <a:bodyPr/>
        <a:lstStyle/>
        <a:p>
          <a:pPr rtl="0"/>
          <a:r>
            <a:rPr lang="en-US" sz="1200" b="1">
              <a:latin typeface="Century Gothic" panose="020B0502020202020204"/>
            </a:rPr>
            <a:t>Teaching &amp; Learning</a:t>
          </a:r>
        </a:p>
      </dgm:t>
    </dgm:pt>
    <dgm:pt modelId="{25EF46ED-18F0-41CE-A879-CBA1CBC40140}" type="parTrans" cxnId="{9A0E3C74-932C-4F74-9A49-7E6AB83F79F6}">
      <dgm:prSet/>
      <dgm:spPr/>
      <dgm:t>
        <a:bodyPr/>
        <a:lstStyle/>
        <a:p>
          <a:endParaRPr lang="en-US"/>
        </a:p>
      </dgm:t>
    </dgm:pt>
    <dgm:pt modelId="{E1C29C57-D460-412C-9F93-9F6E0EBC960F}" type="sibTrans" cxnId="{9A0E3C74-932C-4F74-9A49-7E6AB83F79F6}">
      <dgm:prSet/>
      <dgm:spPr/>
      <dgm:t>
        <a:bodyPr/>
        <a:lstStyle/>
        <a:p>
          <a:endParaRPr lang="en-US"/>
        </a:p>
      </dgm:t>
    </dgm:pt>
    <dgm:pt modelId="{EF315E00-CA36-4388-967A-B5E7FEAEDEBC}">
      <dgm:prSet phldrT="[Text]" custT="1"/>
      <dgm:spPr/>
      <dgm:t>
        <a:bodyPr/>
        <a:lstStyle/>
        <a:p>
          <a:r>
            <a:rPr lang="en-US" sz="1200" b="1"/>
            <a:t>Send to Executive Assistant to the President/CEO</a:t>
          </a:r>
        </a:p>
      </dgm:t>
    </dgm:pt>
    <dgm:pt modelId="{732FA3CB-0251-4F17-A942-65543310A65C}" type="parTrans" cxnId="{C237140A-CA6E-4B12-ADE1-B992A64A640C}">
      <dgm:prSet/>
      <dgm:spPr/>
      <dgm:t>
        <a:bodyPr/>
        <a:lstStyle/>
        <a:p>
          <a:endParaRPr lang="en-US"/>
        </a:p>
      </dgm:t>
    </dgm:pt>
    <dgm:pt modelId="{78ACCD75-CA39-443C-82AD-FD127DC95B0A}" type="sibTrans" cxnId="{C237140A-CA6E-4B12-ADE1-B992A64A640C}">
      <dgm:prSet/>
      <dgm:spPr/>
      <dgm:t>
        <a:bodyPr/>
        <a:lstStyle/>
        <a:p>
          <a:endParaRPr lang="en-US"/>
        </a:p>
      </dgm:t>
    </dgm:pt>
    <dgm:pt modelId="{5B4D0A37-654F-48F1-9422-0CC335C6FC69}">
      <dgm:prSet phldrT="[Text]" custT="1"/>
      <dgm:spPr/>
      <dgm:t>
        <a:bodyPr/>
        <a:lstStyle/>
        <a:p>
          <a:r>
            <a:rPr lang="en-US" sz="1200" b="1"/>
            <a:t>Program changes – March 1st</a:t>
          </a:r>
        </a:p>
      </dgm:t>
    </dgm:pt>
    <dgm:pt modelId="{A0698F47-EE48-4CAF-98C1-6A62CF4966FB}" type="parTrans" cxnId="{78AC72D4-4C14-4EBE-B8A8-FA7CE812F076}">
      <dgm:prSet/>
      <dgm:spPr/>
      <dgm:t>
        <a:bodyPr/>
        <a:lstStyle/>
        <a:p>
          <a:endParaRPr lang="en-US"/>
        </a:p>
      </dgm:t>
    </dgm:pt>
    <dgm:pt modelId="{5AF55F0A-2ECA-4B97-8878-A049D63B6159}" type="sibTrans" cxnId="{78AC72D4-4C14-4EBE-B8A8-FA7CE812F076}">
      <dgm:prSet/>
      <dgm:spPr/>
      <dgm:t>
        <a:bodyPr/>
        <a:lstStyle/>
        <a:p>
          <a:endParaRPr lang="en-US"/>
        </a:p>
      </dgm:t>
    </dgm:pt>
    <dgm:pt modelId="{7AD0877E-8626-4221-9440-F0675CCA6665}">
      <dgm:prSet phldrT="[Text]" custT="1"/>
      <dgm:spPr/>
      <dgm:t>
        <a:bodyPr/>
        <a:lstStyle/>
        <a:p>
          <a:pPr rtl="0"/>
          <a:r>
            <a:rPr lang="en-US" sz="1200" b="1"/>
            <a:t>Prepare documentation, Submit online - </a:t>
          </a:r>
          <a:r>
            <a:rPr lang="en-US" sz="1200" b="1">
              <a:latin typeface="Century Gothic" panose="020B0502020202020204"/>
            </a:rPr>
            <a:t>Teaching &amp; Learning</a:t>
          </a:r>
          <a:endParaRPr lang="en-US" sz="1200" b="1"/>
        </a:p>
      </dgm:t>
    </dgm:pt>
    <dgm:pt modelId="{31E6A153-E99F-4FD6-87ED-C597CB6D5B93}" type="parTrans" cxnId="{B1BAF9E1-D54E-4FF3-9530-340C6CF7EA39}">
      <dgm:prSet/>
      <dgm:spPr/>
      <dgm:t>
        <a:bodyPr/>
        <a:lstStyle/>
        <a:p>
          <a:endParaRPr lang="en-US"/>
        </a:p>
      </dgm:t>
    </dgm:pt>
    <dgm:pt modelId="{8A132013-2E1A-41D0-AED3-E764CDF5773E}" type="sibTrans" cxnId="{B1BAF9E1-D54E-4FF3-9530-340C6CF7EA39}">
      <dgm:prSet/>
      <dgm:spPr/>
      <dgm:t>
        <a:bodyPr/>
        <a:lstStyle/>
        <a:p>
          <a:endParaRPr lang="en-US"/>
        </a:p>
      </dgm:t>
    </dgm:pt>
    <dgm:pt modelId="{6B831F9E-D1B7-44B5-AB62-909B612A6672}">
      <dgm:prSet phldr="0"/>
      <dgm:spPr/>
      <dgm:t>
        <a:bodyPr/>
        <a:lstStyle/>
        <a:p>
          <a:r>
            <a:rPr lang="en-US" sz="1200" b="1">
              <a:latin typeface="Century Gothic" panose="020B0502020202020204"/>
            </a:rPr>
            <a:t>Office</a:t>
          </a:r>
          <a:r>
            <a:rPr lang="en-US" sz="1200" b="1"/>
            <a:t> of the Registrar, </a:t>
          </a:r>
          <a:r>
            <a:rPr lang="en-US" sz="1200" b="1">
              <a:latin typeface="Century Gothic" panose="020B0502020202020204"/>
            </a:rPr>
            <a:t>Institutional Research</a:t>
          </a:r>
          <a:endParaRPr lang="en-US"/>
        </a:p>
      </dgm:t>
    </dgm:pt>
    <dgm:pt modelId="{A205F3C9-0135-418B-BD19-0BA59C5F679F}" type="parTrans" cxnId="{68934A6D-1ABF-41DF-AF8A-9E59D3B1FF38}">
      <dgm:prSet/>
      <dgm:spPr/>
    </dgm:pt>
    <dgm:pt modelId="{9A6A1705-CDC9-4B33-B740-8F66FE6C9563}" type="sibTrans" cxnId="{68934A6D-1ABF-41DF-AF8A-9E59D3B1FF38}">
      <dgm:prSet/>
      <dgm:spPr/>
    </dgm:pt>
    <dgm:pt modelId="{0EDD5BE9-3F28-4DB7-8D11-7BB4F405CF74}">
      <dgm:prSet phldr="0"/>
      <dgm:spPr/>
      <dgm:t>
        <a:bodyPr/>
        <a:lstStyle/>
        <a:p>
          <a:pPr rtl="0"/>
          <a:r>
            <a:rPr lang="en-US" b="1">
              <a:latin typeface="Century Gothic" panose="020B0502020202020204"/>
            </a:rPr>
            <a:t>New Program</a:t>
          </a:r>
        </a:p>
      </dgm:t>
    </dgm:pt>
    <dgm:pt modelId="{14387357-074E-4B83-BDF3-4399F38518E9}" type="parTrans" cxnId="{8E96EBF6-1FA1-4B2F-874B-829624D73554}">
      <dgm:prSet/>
      <dgm:spPr/>
    </dgm:pt>
    <dgm:pt modelId="{952EBF2D-F3D0-49A5-936C-8537BF95A612}" type="sibTrans" cxnId="{8E96EBF6-1FA1-4B2F-874B-829624D73554}">
      <dgm:prSet/>
      <dgm:spPr/>
    </dgm:pt>
    <dgm:pt modelId="{3B6D0B11-5674-4319-BCD1-24CDA97E7580}">
      <dgm:prSet phldr="0"/>
      <dgm:spPr/>
      <dgm:t>
        <a:bodyPr/>
        <a:lstStyle/>
        <a:p>
          <a:pPr rtl="0"/>
          <a:r>
            <a:rPr lang="en-US" b="1">
              <a:latin typeface="Century Gothic" panose="020B0502020202020204"/>
            </a:rPr>
            <a:t>Program suspension, reactivation or termination</a:t>
          </a:r>
        </a:p>
      </dgm:t>
    </dgm:pt>
    <dgm:pt modelId="{4E5D9163-9F43-42B1-A315-6E4E4E2E85EA}" type="parTrans" cxnId="{C8610495-7527-4ACE-964A-FDEBCF69C66E}">
      <dgm:prSet/>
      <dgm:spPr/>
    </dgm:pt>
    <dgm:pt modelId="{95094DDE-FFBE-4B8D-8D78-3B1CC5D05357}" type="sibTrans" cxnId="{C8610495-7527-4ACE-964A-FDEBCF69C66E}">
      <dgm:prSet/>
      <dgm:spPr/>
    </dgm:pt>
    <dgm:pt modelId="{6021BF69-2D73-42E2-BD97-207364690EE7}" type="pres">
      <dgm:prSet presAssocID="{3980CBD1-B07D-4037-B3E2-BEBBD1FD94BB}" presName="Name0" presStyleCnt="0">
        <dgm:presLayoutVars>
          <dgm:dir/>
          <dgm:animLvl val="lvl"/>
          <dgm:resizeHandles val="exact"/>
        </dgm:presLayoutVars>
      </dgm:prSet>
      <dgm:spPr/>
    </dgm:pt>
    <dgm:pt modelId="{DB62810E-F634-4C41-9828-86374A95A389}" type="pres">
      <dgm:prSet presAssocID="{0C50177F-179E-4C82-9AC3-3E37C9CBF20A}" presName="boxAndChildren" presStyleCnt="0"/>
      <dgm:spPr/>
    </dgm:pt>
    <dgm:pt modelId="{FA682FDE-86BC-403F-BBB7-AB031AD2A557}" type="pres">
      <dgm:prSet presAssocID="{0C50177F-179E-4C82-9AC3-3E37C9CBF20A}" presName="parentTextBox" presStyleLbl="node1" presStyleIdx="0" presStyleCnt="5"/>
      <dgm:spPr/>
    </dgm:pt>
    <dgm:pt modelId="{ADC39AFF-23E8-4B90-8A23-BA2D69D146D1}" type="pres">
      <dgm:prSet presAssocID="{0C50177F-179E-4C82-9AC3-3E37C9CBF20A}" presName="entireBox" presStyleLbl="node1" presStyleIdx="0" presStyleCnt="5"/>
      <dgm:spPr/>
    </dgm:pt>
    <dgm:pt modelId="{B9E62AEF-B1B0-436F-A0DB-E1515E228295}" type="pres">
      <dgm:prSet presAssocID="{0C50177F-179E-4C82-9AC3-3E37C9CBF20A}" presName="descendantBox" presStyleCnt="0"/>
      <dgm:spPr/>
    </dgm:pt>
    <dgm:pt modelId="{49F3580C-673B-4F8B-900D-654A0CA8A0A0}" type="pres">
      <dgm:prSet presAssocID="{460A8F39-4845-434F-8B46-06A2CD8C45CA}" presName="childTextBox" presStyleLbl="fgAccFollowNode1" presStyleIdx="0" presStyleCnt="18">
        <dgm:presLayoutVars>
          <dgm:bulletEnabled val="1"/>
        </dgm:presLayoutVars>
      </dgm:prSet>
      <dgm:spPr/>
    </dgm:pt>
    <dgm:pt modelId="{D2A7D053-6065-439C-802E-321F194110C7}" type="pres">
      <dgm:prSet presAssocID="{5B4D0A37-654F-48F1-9422-0CC335C6FC69}" presName="childTextBox" presStyleLbl="fgAccFollowNode1" presStyleIdx="1" presStyleCnt="18">
        <dgm:presLayoutVars>
          <dgm:bulletEnabled val="1"/>
        </dgm:presLayoutVars>
      </dgm:prSet>
      <dgm:spPr/>
    </dgm:pt>
    <dgm:pt modelId="{BAD62D69-2E5C-42CB-BE0D-379689EB77BE}" type="pres">
      <dgm:prSet presAssocID="{7AD0877E-8626-4221-9440-F0675CCA6665}" presName="childTextBox" presStyleLbl="fgAccFollowNode1" presStyleIdx="2" presStyleCnt="18">
        <dgm:presLayoutVars>
          <dgm:bulletEnabled val="1"/>
        </dgm:presLayoutVars>
      </dgm:prSet>
      <dgm:spPr/>
    </dgm:pt>
    <dgm:pt modelId="{73FFFB16-90A2-4AE4-9DE5-E3B7C7C96144}" type="pres">
      <dgm:prSet presAssocID="{FE83F5ED-B4A5-4A28-AA94-9487508A7CBC}" presName="sp" presStyleCnt="0"/>
      <dgm:spPr/>
    </dgm:pt>
    <dgm:pt modelId="{ABA034EF-D326-4CB8-9A53-C981F9EDBD61}" type="pres">
      <dgm:prSet presAssocID="{82509154-D461-4FA3-BD4E-A1A9269E3A8A}" presName="arrowAndChildren" presStyleCnt="0"/>
      <dgm:spPr/>
    </dgm:pt>
    <dgm:pt modelId="{A40A2B5E-3F95-42F2-B564-43C34F417E21}" type="pres">
      <dgm:prSet presAssocID="{82509154-D461-4FA3-BD4E-A1A9269E3A8A}" presName="parentTextArrow" presStyleLbl="node1" presStyleIdx="0" presStyleCnt="5" custScaleY="61131"/>
      <dgm:spPr/>
    </dgm:pt>
    <dgm:pt modelId="{10279D31-758F-4CFD-8542-F1A8FBF9C199}" type="pres">
      <dgm:prSet presAssocID="{82509154-D461-4FA3-BD4E-A1A9269E3A8A}" presName="arrow" presStyleLbl="node1" presStyleIdx="1" presStyleCnt="5"/>
      <dgm:spPr/>
    </dgm:pt>
    <dgm:pt modelId="{9417EEAF-9709-4E90-AB2E-E53F08615733}" type="pres">
      <dgm:prSet presAssocID="{82509154-D461-4FA3-BD4E-A1A9269E3A8A}" presName="descendantArrow" presStyleCnt="0"/>
      <dgm:spPr/>
    </dgm:pt>
    <dgm:pt modelId="{67EEE93E-B689-401B-9847-8AC8AD03B7CA}" type="pres">
      <dgm:prSet presAssocID="{1510362D-958A-44FB-8B4A-6CDB0A517980}" presName="childTextArrow" presStyleLbl="fgAccFollowNode1" presStyleIdx="3" presStyleCnt="18">
        <dgm:presLayoutVars>
          <dgm:bulletEnabled val="1"/>
        </dgm:presLayoutVars>
      </dgm:prSet>
      <dgm:spPr/>
    </dgm:pt>
    <dgm:pt modelId="{4CC10E8D-73F2-459C-8D04-13FA8E1C31DE}" type="pres">
      <dgm:prSet presAssocID="{EF315E00-CA36-4388-967A-B5E7FEAEDEBC}" presName="childTextArrow" presStyleLbl="fgAccFollowNode1" presStyleIdx="4" presStyleCnt="18">
        <dgm:presLayoutVars>
          <dgm:bulletEnabled val="1"/>
        </dgm:presLayoutVars>
      </dgm:prSet>
      <dgm:spPr/>
    </dgm:pt>
    <dgm:pt modelId="{11DE06DD-F0F1-46F2-804B-7BE250782DDB}" type="pres">
      <dgm:prSet presAssocID="{0EDD5BE9-3F28-4DB7-8D11-7BB4F405CF74}" presName="childTextArrow" presStyleLbl="fgAccFollowNode1" presStyleIdx="5" presStyleCnt="18">
        <dgm:presLayoutVars>
          <dgm:bulletEnabled val="1"/>
        </dgm:presLayoutVars>
      </dgm:prSet>
      <dgm:spPr/>
    </dgm:pt>
    <dgm:pt modelId="{7CAE322D-F68F-4768-B2AD-D23B8277D63F}" type="pres">
      <dgm:prSet presAssocID="{3B6D0B11-5674-4319-BCD1-24CDA97E7580}" presName="childTextArrow" presStyleLbl="fgAccFollowNode1" presStyleIdx="6" presStyleCnt="18">
        <dgm:presLayoutVars>
          <dgm:bulletEnabled val="1"/>
        </dgm:presLayoutVars>
      </dgm:prSet>
      <dgm:spPr/>
    </dgm:pt>
    <dgm:pt modelId="{107157F5-2C65-41D6-B653-DDF62E35F727}" type="pres">
      <dgm:prSet presAssocID="{4431C454-2529-487B-BDC6-7AC98F4D2471}" presName="sp" presStyleCnt="0"/>
      <dgm:spPr/>
    </dgm:pt>
    <dgm:pt modelId="{DCFFF326-B52A-4E63-9CEB-F90733980121}" type="pres">
      <dgm:prSet presAssocID="{3D941F8D-45AF-4B54-ACCE-565894D2FAB8}" presName="arrowAndChildren" presStyleCnt="0"/>
      <dgm:spPr/>
    </dgm:pt>
    <dgm:pt modelId="{8563BF13-287D-4DE3-83AD-DE0A96123169}" type="pres">
      <dgm:prSet presAssocID="{3D941F8D-45AF-4B54-ACCE-565894D2FAB8}" presName="parentTextArrow" presStyleLbl="node1" presStyleIdx="1" presStyleCnt="5"/>
      <dgm:spPr/>
    </dgm:pt>
    <dgm:pt modelId="{11BED359-CE36-4AB3-A4DE-2CE6EE499677}" type="pres">
      <dgm:prSet presAssocID="{3D941F8D-45AF-4B54-ACCE-565894D2FAB8}" presName="arrow" presStyleLbl="node1" presStyleIdx="2" presStyleCnt="5"/>
      <dgm:spPr/>
    </dgm:pt>
    <dgm:pt modelId="{609EF778-C9A2-465A-856F-E8B16A766259}" type="pres">
      <dgm:prSet presAssocID="{3D941F8D-45AF-4B54-ACCE-565894D2FAB8}" presName="descendantArrow" presStyleCnt="0"/>
      <dgm:spPr/>
    </dgm:pt>
    <dgm:pt modelId="{24A77FBC-D191-4B91-BCB7-12F0632021A9}" type="pres">
      <dgm:prSet presAssocID="{2EC01E8C-3CF0-44FA-939D-9D439B4D46AD}" presName="childTextArrow" presStyleLbl="fgAccFollowNode1" presStyleIdx="7" presStyleCnt="18">
        <dgm:presLayoutVars>
          <dgm:bulletEnabled val="1"/>
        </dgm:presLayoutVars>
      </dgm:prSet>
      <dgm:spPr/>
    </dgm:pt>
    <dgm:pt modelId="{92FEED11-390A-407F-B460-63D01179186A}" type="pres">
      <dgm:prSet presAssocID="{D0126C55-574A-4B1C-8D04-D70C49F44FF2}" presName="childTextArrow" presStyleLbl="fgAccFollowNode1" presStyleIdx="8" presStyleCnt="18">
        <dgm:presLayoutVars>
          <dgm:bulletEnabled val="1"/>
        </dgm:presLayoutVars>
      </dgm:prSet>
      <dgm:spPr/>
    </dgm:pt>
    <dgm:pt modelId="{733339D4-D88C-4AB2-9B9F-C92FB1FABF63}" type="pres">
      <dgm:prSet presAssocID="{970512F1-8AB5-412E-8441-C794C730E62A}" presName="sp" presStyleCnt="0"/>
      <dgm:spPr/>
    </dgm:pt>
    <dgm:pt modelId="{DC7B5301-0884-4D2B-9983-39CD76314EAF}" type="pres">
      <dgm:prSet presAssocID="{C9210A3D-C4EF-46BA-B526-17436B5F34ED}" presName="arrowAndChildren" presStyleCnt="0"/>
      <dgm:spPr/>
    </dgm:pt>
    <dgm:pt modelId="{1A8D87F6-C66F-4552-88A3-86C1C508B94B}" type="pres">
      <dgm:prSet presAssocID="{C9210A3D-C4EF-46BA-B526-17436B5F34ED}" presName="parentTextArrow" presStyleLbl="node1" presStyleIdx="2" presStyleCnt="5"/>
      <dgm:spPr/>
    </dgm:pt>
    <dgm:pt modelId="{1ADAA9FE-AEFF-4BFC-82F5-06DB273667BA}" type="pres">
      <dgm:prSet presAssocID="{C9210A3D-C4EF-46BA-B526-17436B5F34ED}" presName="arrow" presStyleLbl="node1" presStyleIdx="3" presStyleCnt="5"/>
      <dgm:spPr/>
    </dgm:pt>
    <dgm:pt modelId="{80845249-0E4B-42EE-A03A-04979F21D67C}" type="pres">
      <dgm:prSet presAssocID="{C9210A3D-C4EF-46BA-B526-17436B5F34ED}" presName="descendantArrow" presStyleCnt="0"/>
      <dgm:spPr/>
    </dgm:pt>
    <dgm:pt modelId="{C40133FE-BC0C-4059-9F99-DBAE239CD486}" type="pres">
      <dgm:prSet presAssocID="{AD1D6262-EE9B-44EF-AEBB-7999D98860A1}" presName="childTextArrow" presStyleLbl="fgAccFollowNode1" presStyleIdx="9" presStyleCnt="18">
        <dgm:presLayoutVars>
          <dgm:bulletEnabled val="1"/>
        </dgm:presLayoutVars>
      </dgm:prSet>
      <dgm:spPr/>
    </dgm:pt>
    <dgm:pt modelId="{16CE148B-7070-4013-9BA8-130C4024EADA}" type="pres">
      <dgm:prSet presAssocID="{7AE11C75-7011-4B94-BD8D-7B075EF940FC}" presName="childTextArrow" presStyleLbl="fgAccFollowNode1" presStyleIdx="10" presStyleCnt="18">
        <dgm:presLayoutVars>
          <dgm:bulletEnabled val="1"/>
        </dgm:presLayoutVars>
      </dgm:prSet>
      <dgm:spPr/>
    </dgm:pt>
    <dgm:pt modelId="{D414DC6E-D7E9-418C-8027-C4CEB1870A7C}" type="pres">
      <dgm:prSet presAssocID="{58012F1C-6CE7-466B-8101-9B2D09024939}" presName="sp" presStyleCnt="0"/>
      <dgm:spPr/>
    </dgm:pt>
    <dgm:pt modelId="{A1EE714B-E2E6-461E-8BDE-574913FE6F8E}" type="pres">
      <dgm:prSet presAssocID="{E53646F4-AF55-4F3C-990A-3FD71BA94B1B}" presName="arrowAndChildren" presStyleCnt="0"/>
      <dgm:spPr/>
    </dgm:pt>
    <dgm:pt modelId="{796BA0BF-CC1D-417B-AE4E-60CAFAAC1697}" type="pres">
      <dgm:prSet presAssocID="{E53646F4-AF55-4F3C-990A-3FD71BA94B1B}" presName="parentTextArrow" presStyleLbl="node1" presStyleIdx="3" presStyleCnt="5"/>
      <dgm:spPr/>
    </dgm:pt>
    <dgm:pt modelId="{C3C62B73-42DC-44D3-9202-E843537E9F64}" type="pres">
      <dgm:prSet presAssocID="{E53646F4-AF55-4F3C-990A-3FD71BA94B1B}" presName="arrow" presStyleLbl="node1" presStyleIdx="4" presStyleCnt="5"/>
      <dgm:spPr/>
    </dgm:pt>
    <dgm:pt modelId="{3015F2E6-F77A-4176-9251-8F2C62C23355}" type="pres">
      <dgm:prSet presAssocID="{E53646F4-AF55-4F3C-990A-3FD71BA94B1B}" presName="descendantArrow" presStyleCnt="0"/>
      <dgm:spPr/>
    </dgm:pt>
    <dgm:pt modelId="{512B452B-4EF3-46AF-B82F-D8543A8B4C13}" type="pres">
      <dgm:prSet presAssocID="{88B9CD1E-F8CC-4B03-A381-51A138560727}" presName="childTextArrow" presStyleLbl="fgAccFollowNode1" presStyleIdx="11" presStyleCnt="18">
        <dgm:presLayoutVars>
          <dgm:bulletEnabled val="1"/>
        </dgm:presLayoutVars>
      </dgm:prSet>
      <dgm:spPr/>
    </dgm:pt>
    <dgm:pt modelId="{18ACF575-96B0-476E-99C0-BCDD9633BF9A}" type="pres">
      <dgm:prSet presAssocID="{C5DB043A-DDBB-4AC0-AB00-90077E43CAD3}" presName="childTextArrow" presStyleLbl="fgAccFollowNode1" presStyleIdx="12" presStyleCnt="18">
        <dgm:presLayoutVars>
          <dgm:bulletEnabled val="1"/>
        </dgm:presLayoutVars>
      </dgm:prSet>
      <dgm:spPr/>
    </dgm:pt>
    <dgm:pt modelId="{D42A9056-6236-49E4-A80B-B359CAC26CE7}" type="pres">
      <dgm:prSet presAssocID="{535E4ACE-9628-472D-BC40-5D4FC7B6505C}" presName="childTextArrow" presStyleLbl="fgAccFollowNode1" presStyleIdx="13" presStyleCnt="18">
        <dgm:presLayoutVars>
          <dgm:bulletEnabled val="1"/>
        </dgm:presLayoutVars>
      </dgm:prSet>
      <dgm:spPr/>
    </dgm:pt>
    <dgm:pt modelId="{CF9F51B9-55D8-4207-A8FC-B8E40F34EAF7}" type="pres">
      <dgm:prSet presAssocID="{6B831F9E-D1B7-44B5-AB62-909B612A6672}" presName="childTextArrow" presStyleLbl="fgAccFollowNode1" presStyleIdx="14" presStyleCnt="18">
        <dgm:presLayoutVars>
          <dgm:bulletEnabled val="1"/>
        </dgm:presLayoutVars>
      </dgm:prSet>
      <dgm:spPr/>
    </dgm:pt>
    <dgm:pt modelId="{24D8330C-DDA3-4FDB-9A86-D487C85948D9}" type="pres">
      <dgm:prSet presAssocID="{2B3069A8-F02F-4A7F-847A-278B9E440F13}" presName="childTextArrow" presStyleLbl="fgAccFollowNode1" presStyleIdx="15" presStyleCnt="18">
        <dgm:presLayoutVars>
          <dgm:bulletEnabled val="1"/>
        </dgm:presLayoutVars>
      </dgm:prSet>
      <dgm:spPr/>
    </dgm:pt>
    <dgm:pt modelId="{0C915CC6-FF00-4B1E-94DE-3CDA81785206}" type="pres">
      <dgm:prSet presAssocID="{2AE23CC2-07D1-41EB-BB6B-5819859F62E7}" presName="childTextArrow" presStyleLbl="fgAccFollowNode1" presStyleIdx="16" presStyleCnt="18">
        <dgm:presLayoutVars>
          <dgm:bulletEnabled val="1"/>
        </dgm:presLayoutVars>
      </dgm:prSet>
      <dgm:spPr/>
    </dgm:pt>
    <dgm:pt modelId="{34A7C1DB-CD4D-466D-BA5C-5CED38F23277}" type="pres">
      <dgm:prSet presAssocID="{478D5D8F-C945-4AF9-8436-CA67F8ABC347}" presName="childTextArrow" presStyleLbl="fgAccFollowNode1" presStyleIdx="17" presStyleCnt="18">
        <dgm:presLayoutVars>
          <dgm:bulletEnabled val="1"/>
        </dgm:presLayoutVars>
      </dgm:prSet>
      <dgm:spPr/>
    </dgm:pt>
  </dgm:ptLst>
  <dgm:cxnLst>
    <dgm:cxn modelId="{028EE300-B9E2-4977-B424-D06949A0125E}" type="presOf" srcId="{535E4ACE-9628-472D-BC40-5D4FC7B6505C}" destId="{D42A9056-6236-49E4-A80B-B359CAC26CE7}" srcOrd="0" destOrd="0" presId="urn:microsoft.com/office/officeart/2005/8/layout/process4"/>
    <dgm:cxn modelId="{993FB701-9D40-4D83-8E56-49C679DDDEC6}" type="presOf" srcId="{0EDD5BE9-3F28-4DB7-8D11-7BB4F405CF74}" destId="{11DE06DD-F0F1-46F2-804B-7BE250782DDB}" srcOrd="0" destOrd="0" presId="urn:microsoft.com/office/officeart/2005/8/layout/process4"/>
    <dgm:cxn modelId="{D0F54E03-17B4-49D9-8665-1E9E81962188}" srcId="{3D941F8D-45AF-4B54-ACCE-565894D2FAB8}" destId="{2EC01E8C-3CF0-44FA-939D-9D439B4D46AD}" srcOrd="0" destOrd="0" parTransId="{148DEB10-5058-48AC-BC56-99D2E0FD7C93}" sibTransId="{8F335F78-745D-4650-8975-35CF7359541A}"/>
    <dgm:cxn modelId="{C237140A-CA6E-4B12-ADE1-B992A64A640C}" srcId="{82509154-D461-4FA3-BD4E-A1A9269E3A8A}" destId="{EF315E00-CA36-4388-967A-B5E7FEAEDEBC}" srcOrd="1" destOrd="0" parTransId="{732FA3CB-0251-4F17-A942-65543310A65C}" sibTransId="{78ACCD75-CA39-443C-82AD-FD127DC95B0A}"/>
    <dgm:cxn modelId="{1F50EE19-63C6-49EB-B972-1D943F26049F}" type="presOf" srcId="{2B3069A8-F02F-4A7F-847A-278B9E440F13}" destId="{24D8330C-DDA3-4FDB-9A86-D487C85948D9}" srcOrd="0" destOrd="0" presId="urn:microsoft.com/office/officeart/2005/8/layout/process4"/>
    <dgm:cxn modelId="{FE26411A-8D0E-42A2-8AE4-A7CA7938D5B4}" srcId="{C9210A3D-C4EF-46BA-B526-17436B5F34ED}" destId="{AD1D6262-EE9B-44EF-AEBB-7999D98860A1}" srcOrd="0" destOrd="0" parTransId="{96B86D66-5704-4BD5-BAC9-048C4EB9EB51}" sibTransId="{C21296A2-2D90-49DB-83D8-2D9001EEC710}"/>
    <dgm:cxn modelId="{3ACB7F1A-6A77-4543-9718-BB1A6E8D82C4}" type="presOf" srcId="{3B6D0B11-5674-4319-BCD1-24CDA97E7580}" destId="{7CAE322D-F68F-4768-B2AD-D23B8277D63F}" srcOrd="0" destOrd="0" presId="urn:microsoft.com/office/officeart/2005/8/layout/process4"/>
    <dgm:cxn modelId="{8D4C3222-B676-42AB-AF7C-008FF549C6F1}" srcId="{E53646F4-AF55-4F3C-990A-3FD71BA94B1B}" destId="{88B9CD1E-F8CC-4B03-A381-51A138560727}" srcOrd="0" destOrd="0" parTransId="{970DF96A-0C2A-43E6-B4EA-279D6FFBD8FE}" sibTransId="{AEBD0683-95AA-479F-8169-392F706D1E23}"/>
    <dgm:cxn modelId="{FF8E0330-CB79-4A0E-8A93-62515724200B}" type="presOf" srcId="{3D941F8D-45AF-4B54-ACCE-565894D2FAB8}" destId="{8563BF13-287D-4DE3-83AD-DE0A96123169}" srcOrd="0" destOrd="0" presId="urn:microsoft.com/office/officeart/2005/8/layout/process4"/>
    <dgm:cxn modelId="{E5D58330-A788-4294-B5EC-AE64C1123FC8}" type="presOf" srcId="{2EC01E8C-3CF0-44FA-939D-9D439B4D46AD}" destId="{24A77FBC-D191-4B91-BCB7-12F0632021A9}" srcOrd="0" destOrd="0" presId="urn:microsoft.com/office/officeart/2005/8/layout/process4"/>
    <dgm:cxn modelId="{07069A5B-3E94-497D-ABB8-0B4D1DE6F450}" type="presOf" srcId="{E53646F4-AF55-4F3C-990A-3FD71BA94B1B}" destId="{C3C62B73-42DC-44D3-9202-E843537E9F64}" srcOrd="1" destOrd="0" presId="urn:microsoft.com/office/officeart/2005/8/layout/process4"/>
    <dgm:cxn modelId="{86931B69-46C7-453C-955C-FCD64466E505}" srcId="{3980CBD1-B07D-4037-B3E2-BEBBD1FD94BB}" destId="{C9210A3D-C4EF-46BA-B526-17436B5F34ED}" srcOrd="1" destOrd="0" parTransId="{E127870E-E9A0-4812-9DCA-3C81A6C1700A}" sibTransId="{970512F1-8AB5-412E-8441-C794C730E62A}"/>
    <dgm:cxn modelId="{D1ED666A-9CAE-485C-BB4C-5EC01C961D9D}" type="presOf" srcId="{C5DB043A-DDBB-4AC0-AB00-90077E43CAD3}" destId="{18ACF575-96B0-476E-99C0-BCDD9633BF9A}" srcOrd="0" destOrd="0" presId="urn:microsoft.com/office/officeart/2005/8/layout/process4"/>
    <dgm:cxn modelId="{68934A6D-1ABF-41DF-AF8A-9E59D3B1FF38}" srcId="{E53646F4-AF55-4F3C-990A-3FD71BA94B1B}" destId="{6B831F9E-D1B7-44B5-AB62-909B612A6672}" srcOrd="3" destOrd="0" parTransId="{A205F3C9-0135-418B-BD19-0BA59C5F679F}" sibTransId="{9A6A1705-CDC9-4B33-B740-8F66FE6C9563}"/>
    <dgm:cxn modelId="{F3CCEA6D-18C4-4228-8FF0-0D3733A85F92}" srcId="{3D941F8D-45AF-4B54-ACCE-565894D2FAB8}" destId="{D0126C55-574A-4B1C-8D04-D70C49F44FF2}" srcOrd="1" destOrd="0" parTransId="{72ED5E2D-03B7-4C31-A614-D374BD8FA296}" sibTransId="{DE20D137-3217-4F98-A14B-38B29621B4A2}"/>
    <dgm:cxn modelId="{9A0E3C74-932C-4F74-9A49-7E6AB83F79F6}" srcId="{E53646F4-AF55-4F3C-990A-3FD71BA94B1B}" destId="{535E4ACE-9628-472D-BC40-5D4FC7B6505C}" srcOrd="2" destOrd="0" parTransId="{25EF46ED-18F0-41CE-A879-CBA1CBC40140}" sibTransId="{E1C29C57-D460-412C-9F93-9F6E0EBC960F}"/>
    <dgm:cxn modelId="{DE2EAD74-888E-41B6-9915-1593D276E8F0}" type="presOf" srcId="{EF315E00-CA36-4388-967A-B5E7FEAEDEBC}" destId="{4CC10E8D-73F2-459C-8D04-13FA8E1C31DE}" srcOrd="0" destOrd="0" presId="urn:microsoft.com/office/officeart/2005/8/layout/process4"/>
    <dgm:cxn modelId="{9572C154-46ED-4DE3-911E-8F57125B6235}" srcId="{0C50177F-179E-4C82-9AC3-3E37C9CBF20A}" destId="{460A8F39-4845-434F-8B46-06A2CD8C45CA}" srcOrd="0" destOrd="0" parTransId="{859901B7-74D5-4084-8B69-146DD68D943E}" sibTransId="{4B4B3436-00F6-436E-8333-CA78BCA632B3}"/>
    <dgm:cxn modelId="{80E9AF56-EE82-421E-AE3A-E803F105E9B6}" type="presOf" srcId="{460A8F39-4845-434F-8B46-06A2CD8C45CA}" destId="{49F3580C-673B-4F8B-900D-654A0CA8A0A0}" srcOrd="0" destOrd="0" presId="urn:microsoft.com/office/officeart/2005/8/layout/process4"/>
    <dgm:cxn modelId="{58DAB259-A025-4A85-86FE-D16B7FB04899}" type="presOf" srcId="{88B9CD1E-F8CC-4B03-A381-51A138560727}" destId="{512B452B-4EF3-46AF-B82F-D8543A8B4C13}" srcOrd="0" destOrd="0" presId="urn:microsoft.com/office/officeart/2005/8/layout/process4"/>
    <dgm:cxn modelId="{AC1F0D7A-2E3A-4B09-889F-A13646C6D1DD}" type="presOf" srcId="{7AD0877E-8626-4221-9440-F0675CCA6665}" destId="{BAD62D69-2E5C-42CB-BE0D-379689EB77BE}" srcOrd="0" destOrd="0" presId="urn:microsoft.com/office/officeart/2005/8/layout/process4"/>
    <dgm:cxn modelId="{6034FC7C-B53B-4A2C-A84D-640E2A034A79}" srcId="{E53646F4-AF55-4F3C-990A-3FD71BA94B1B}" destId="{2AE23CC2-07D1-41EB-BB6B-5819859F62E7}" srcOrd="5" destOrd="0" parTransId="{840D2C94-5CF9-42F8-ABAD-186080D6A1AA}" sibTransId="{3675CE87-84B2-44DC-83F3-45E46810A5A5}"/>
    <dgm:cxn modelId="{20BA267E-4090-45AB-A353-5C3EB432B32B}" srcId="{82509154-D461-4FA3-BD4E-A1A9269E3A8A}" destId="{1510362D-958A-44FB-8B4A-6CDB0A517980}" srcOrd="0" destOrd="0" parTransId="{524E9C0D-A8F7-46E6-BD78-EEE97BF17473}" sibTransId="{9B37DE98-AD4D-4098-8186-49F84755C3AE}"/>
    <dgm:cxn modelId="{7E28687E-14FE-4B9E-8104-6094AAA9960E}" type="presOf" srcId="{478D5D8F-C945-4AF9-8436-CA67F8ABC347}" destId="{34A7C1DB-CD4D-466D-BA5C-5CED38F23277}" srcOrd="0" destOrd="0" presId="urn:microsoft.com/office/officeart/2005/8/layout/process4"/>
    <dgm:cxn modelId="{2597417F-0ADB-4CDF-BBA1-202B9E235384}" type="presOf" srcId="{3980CBD1-B07D-4037-B3E2-BEBBD1FD94BB}" destId="{6021BF69-2D73-42E2-BD97-207364690EE7}" srcOrd="0" destOrd="0" presId="urn:microsoft.com/office/officeart/2005/8/layout/process4"/>
    <dgm:cxn modelId="{865FD586-A715-4C78-A494-486A237DCDCB}" type="presOf" srcId="{82509154-D461-4FA3-BD4E-A1A9269E3A8A}" destId="{10279D31-758F-4CFD-8542-F1A8FBF9C199}" srcOrd="1" destOrd="0" presId="urn:microsoft.com/office/officeart/2005/8/layout/process4"/>
    <dgm:cxn modelId="{F2B16888-70C4-4512-8305-8CC058FBF933}" srcId="{3980CBD1-B07D-4037-B3E2-BEBBD1FD94BB}" destId="{82509154-D461-4FA3-BD4E-A1A9269E3A8A}" srcOrd="3" destOrd="0" parTransId="{E141B111-9007-4ED4-9517-FBEAABBCFC0E}" sibTransId="{FE83F5ED-B4A5-4A28-AA94-9487508A7CBC}"/>
    <dgm:cxn modelId="{A730DE93-0FDF-4B51-8EEF-9B1184FF3168}" type="presOf" srcId="{C9210A3D-C4EF-46BA-B526-17436B5F34ED}" destId="{1ADAA9FE-AEFF-4BFC-82F5-06DB273667BA}" srcOrd="1" destOrd="0" presId="urn:microsoft.com/office/officeart/2005/8/layout/process4"/>
    <dgm:cxn modelId="{C8610495-7527-4ACE-964A-FDEBCF69C66E}" srcId="{82509154-D461-4FA3-BD4E-A1A9269E3A8A}" destId="{3B6D0B11-5674-4319-BCD1-24CDA97E7580}" srcOrd="3" destOrd="0" parTransId="{4E5D9163-9F43-42B1-A315-6E4E4E2E85EA}" sibTransId="{95094DDE-FFBE-4B8D-8D78-3B1CC5D05357}"/>
    <dgm:cxn modelId="{1EDA2398-39D4-442F-A700-B420E275993F}" srcId="{E53646F4-AF55-4F3C-990A-3FD71BA94B1B}" destId="{478D5D8F-C945-4AF9-8436-CA67F8ABC347}" srcOrd="6" destOrd="0" parTransId="{95BF29B6-9149-47BA-9B12-75CC971CB766}" sibTransId="{0C5F683E-1E72-427C-90FE-1C9CB6254BAE}"/>
    <dgm:cxn modelId="{D0EC7F99-5DDA-406C-B272-EB2F296130BB}" srcId="{C9210A3D-C4EF-46BA-B526-17436B5F34ED}" destId="{7AE11C75-7011-4B94-BD8D-7B075EF940FC}" srcOrd="1" destOrd="0" parTransId="{6C7D1B67-5CAF-47FA-932E-22503789A579}" sibTransId="{4D0FE9EB-130A-4B31-9F08-0A4B7348176E}"/>
    <dgm:cxn modelId="{65B5A799-4C4A-4A13-AEBF-7C5BD63AF613}" type="presOf" srcId="{0C50177F-179E-4C82-9AC3-3E37C9CBF20A}" destId="{ADC39AFF-23E8-4B90-8A23-BA2D69D146D1}" srcOrd="1" destOrd="0" presId="urn:microsoft.com/office/officeart/2005/8/layout/process4"/>
    <dgm:cxn modelId="{89C7BB9E-3DA0-463F-B0CB-31A3489D8AB6}" type="presOf" srcId="{2AE23CC2-07D1-41EB-BB6B-5819859F62E7}" destId="{0C915CC6-FF00-4B1E-94DE-3CDA81785206}" srcOrd="0" destOrd="0" presId="urn:microsoft.com/office/officeart/2005/8/layout/process4"/>
    <dgm:cxn modelId="{FC6950A5-EEF6-42C4-A18B-732D8D63C10A}" type="presOf" srcId="{1510362D-958A-44FB-8B4A-6CDB0A517980}" destId="{67EEE93E-B689-401B-9847-8AC8AD03B7CA}" srcOrd="0" destOrd="0" presId="urn:microsoft.com/office/officeart/2005/8/layout/process4"/>
    <dgm:cxn modelId="{5E4EE2A6-1EB3-469A-AD87-6CA02E4D30B2}" type="presOf" srcId="{C9210A3D-C4EF-46BA-B526-17436B5F34ED}" destId="{1A8D87F6-C66F-4552-88A3-86C1C508B94B}" srcOrd="0" destOrd="0" presId="urn:microsoft.com/office/officeart/2005/8/layout/process4"/>
    <dgm:cxn modelId="{281580AC-936E-4F7A-B1BE-2DA00E1CAFA8}" type="presOf" srcId="{82509154-D461-4FA3-BD4E-A1A9269E3A8A}" destId="{A40A2B5E-3F95-42F2-B564-43C34F417E21}" srcOrd="0" destOrd="0" presId="urn:microsoft.com/office/officeart/2005/8/layout/process4"/>
    <dgm:cxn modelId="{D214BFAE-0142-457D-8A8D-EC02C2095BC2}" type="presOf" srcId="{7AE11C75-7011-4B94-BD8D-7B075EF940FC}" destId="{16CE148B-7070-4013-9BA8-130C4024EADA}" srcOrd="0" destOrd="0" presId="urn:microsoft.com/office/officeart/2005/8/layout/process4"/>
    <dgm:cxn modelId="{B525A4B4-5BE2-48B0-91EA-CBD44F7DAC81}" srcId="{3980CBD1-B07D-4037-B3E2-BEBBD1FD94BB}" destId="{3D941F8D-45AF-4B54-ACCE-565894D2FAB8}" srcOrd="2" destOrd="0" parTransId="{2C2948F3-6BBE-40E3-9968-A8F349C2076F}" sibTransId="{4431C454-2529-487B-BDC6-7AC98F4D2471}"/>
    <dgm:cxn modelId="{68AAE5BA-12C3-4F0B-BF3B-CE9965B8E443}" type="presOf" srcId="{5B4D0A37-654F-48F1-9422-0CC335C6FC69}" destId="{D2A7D053-6065-439C-802E-321F194110C7}" srcOrd="0" destOrd="0" presId="urn:microsoft.com/office/officeart/2005/8/layout/process4"/>
    <dgm:cxn modelId="{0903DAC0-2E9C-42F7-A310-39670391D45F}" type="presOf" srcId="{D0126C55-574A-4B1C-8D04-D70C49F44FF2}" destId="{92FEED11-390A-407F-B460-63D01179186A}" srcOrd="0" destOrd="0" presId="urn:microsoft.com/office/officeart/2005/8/layout/process4"/>
    <dgm:cxn modelId="{D2B069D3-F062-45F7-9D46-7F5EA1163D03}" srcId="{3980CBD1-B07D-4037-B3E2-BEBBD1FD94BB}" destId="{0C50177F-179E-4C82-9AC3-3E37C9CBF20A}" srcOrd="4" destOrd="0" parTransId="{8BC40369-0510-4C3E-8FC1-D460DFE6EF53}" sibTransId="{DF6B0ABB-0C39-4AC9-8E79-1981D361A4AB}"/>
    <dgm:cxn modelId="{78AC72D4-4C14-4EBE-B8A8-FA7CE812F076}" srcId="{0C50177F-179E-4C82-9AC3-3E37C9CBF20A}" destId="{5B4D0A37-654F-48F1-9422-0CC335C6FC69}" srcOrd="1" destOrd="0" parTransId="{A0698F47-EE48-4CAF-98C1-6A62CF4966FB}" sibTransId="{5AF55F0A-2ECA-4B97-8878-A049D63B6159}"/>
    <dgm:cxn modelId="{5AEC04DF-AC69-4571-8CFE-E9B7F29F0B1D}" srcId="{E53646F4-AF55-4F3C-990A-3FD71BA94B1B}" destId="{C5DB043A-DDBB-4AC0-AB00-90077E43CAD3}" srcOrd="1" destOrd="0" parTransId="{7D72F0A4-5BBE-45D9-B635-DDA14597700B}" sibTransId="{D7D12C00-6697-455E-B721-E55C584165A2}"/>
    <dgm:cxn modelId="{B1BAF9E1-D54E-4FF3-9530-340C6CF7EA39}" srcId="{0C50177F-179E-4C82-9AC3-3E37C9CBF20A}" destId="{7AD0877E-8626-4221-9440-F0675CCA6665}" srcOrd="2" destOrd="0" parTransId="{31E6A153-E99F-4FD6-87ED-C597CB6D5B93}" sibTransId="{8A132013-2E1A-41D0-AED3-E764CDF5773E}"/>
    <dgm:cxn modelId="{256CACEB-AD70-477D-8036-AD491609077D}" srcId="{3980CBD1-B07D-4037-B3E2-BEBBD1FD94BB}" destId="{E53646F4-AF55-4F3C-990A-3FD71BA94B1B}" srcOrd="0" destOrd="0" parTransId="{D69724E5-83D2-4540-86EA-4830628822BB}" sibTransId="{58012F1C-6CE7-466B-8101-9B2D09024939}"/>
    <dgm:cxn modelId="{5D5A4EED-ECEB-42FB-84D7-D7F845CEF829}" srcId="{E53646F4-AF55-4F3C-990A-3FD71BA94B1B}" destId="{2B3069A8-F02F-4A7F-847A-278B9E440F13}" srcOrd="4" destOrd="0" parTransId="{E59AEF0E-A1C0-4441-9005-A4AAF719D696}" sibTransId="{5F7DD35E-ED6C-4719-8C71-C7CA5A030196}"/>
    <dgm:cxn modelId="{D45414F1-C070-4D61-97E1-822932618516}" type="presOf" srcId="{0C50177F-179E-4C82-9AC3-3E37C9CBF20A}" destId="{FA682FDE-86BC-403F-BBB7-AB031AD2A557}" srcOrd="0" destOrd="0" presId="urn:microsoft.com/office/officeart/2005/8/layout/process4"/>
    <dgm:cxn modelId="{25A2CCF1-87CB-48AE-89E2-BE31A75DBDE2}" type="presOf" srcId="{6B831F9E-D1B7-44B5-AB62-909B612A6672}" destId="{CF9F51B9-55D8-4207-A8FC-B8E40F34EAF7}" srcOrd="0" destOrd="0" presId="urn:microsoft.com/office/officeart/2005/8/layout/process4"/>
    <dgm:cxn modelId="{8E96EBF6-1FA1-4B2F-874B-829624D73554}" srcId="{82509154-D461-4FA3-BD4E-A1A9269E3A8A}" destId="{0EDD5BE9-3F28-4DB7-8D11-7BB4F405CF74}" srcOrd="2" destOrd="0" parTransId="{14387357-074E-4B83-BDF3-4399F38518E9}" sibTransId="{952EBF2D-F3D0-49A5-936C-8537BF95A612}"/>
    <dgm:cxn modelId="{61EE22F7-1568-4990-A3C4-3AB68183C58C}" type="presOf" srcId="{AD1D6262-EE9B-44EF-AEBB-7999D98860A1}" destId="{C40133FE-BC0C-4059-9F99-DBAE239CD486}" srcOrd="0" destOrd="0" presId="urn:microsoft.com/office/officeart/2005/8/layout/process4"/>
    <dgm:cxn modelId="{ECDCA1FA-CA28-457E-9A9F-B2091B7F85A5}" type="presOf" srcId="{E53646F4-AF55-4F3C-990A-3FD71BA94B1B}" destId="{796BA0BF-CC1D-417B-AE4E-60CAFAAC1697}" srcOrd="0" destOrd="0" presId="urn:microsoft.com/office/officeart/2005/8/layout/process4"/>
    <dgm:cxn modelId="{0CE1F0FD-D9A3-4A70-AF00-DE870541CE2D}" type="presOf" srcId="{3D941F8D-45AF-4B54-ACCE-565894D2FAB8}" destId="{11BED359-CE36-4AB3-A4DE-2CE6EE499677}" srcOrd="1" destOrd="0" presId="urn:microsoft.com/office/officeart/2005/8/layout/process4"/>
    <dgm:cxn modelId="{247837E6-04EE-4F2F-AAED-049CB05CD2DF}" type="presParOf" srcId="{6021BF69-2D73-42E2-BD97-207364690EE7}" destId="{DB62810E-F634-4C41-9828-86374A95A389}" srcOrd="0" destOrd="0" presId="urn:microsoft.com/office/officeart/2005/8/layout/process4"/>
    <dgm:cxn modelId="{B342E4BC-7BE7-4A29-9E39-F03CE26F2019}" type="presParOf" srcId="{DB62810E-F634-4C41-9828-86374A95A389}" destId="{FA682FDE-86BC-403F-BBB7-AB031AD2A557}" srcOrd="0" destOrd="0" presId="urn:microsoft.com/office/officeart/2005/8/layout/process4"/>
    <dgm:cxn modelId="{33B30021-34AE-4BA9-BCC7-1A90D08D5271}" type="presParOf" srcId="{DB62810E-F634-4C41-9828-86374A95A389}" destId="{ADC39AFF-23E8-4B90-8A23-BA2D69D146D1}" srcOrd="1" destOrd="0" presId="urn:microsoft.com/office/officeart/2005/8/layout/process4"/>
    <dgm:cxn modelId="{C4E2CE24-C555-4E17-9D3C-FF05F6AB76B7}" type="presParOf" srcId="{DB62810E-F634-4C41-9828-86374A95A389}" destId="{B9E62AEF-B1B0-436F-A0DB-E1515E228295}" srcOrd="2" destOrd="0" presId="urn:microsoft.com/office/officeart/2005/8/layout/process4"/>
    <dgm:cxn modelId="{D2199997-35EA-4884-80A2-4236467C2225}" type="presParOf" srcId="{B9E62AEF-B1B0-436F-A0DB-E1515E228295}" destId="{49F3580C-673B-4F8B-900D-654A0CA8A0A0}" srcOrd="0" destOrd="0" presId="urn:microsoft.com/office/officeart/2005/8/layout/process4"/>
    <dgm:cxn modelId="{4DB54FD2-0C42-4F6D-B8FA-74F290E897F4}" type="presParOf" srcId="{B9E62AEF-B1B0-436F-A0DB-E1515E228295}" destId="{D2A7D053-6065-439C-802E-321F194110C7}" srcOrd="1" destOrd="0" presId="urn:microsoft.com/office/officeart/2005/8/layout/process4"/>
    <dgm:cxn modelId="{F9C6A486-3B6E-4329-859A-1D67A8779C08}" type="presParOf" srcId="{B9E62AEF-B1B0-436F-A0DB-E1515E228295}" destId="{BAD62D69-2E5C-42CB-BE0D-379689EB77BE}" srcOrd="2" destOrd="0" presId="urn:microsoft.com/office/officeart/2005/8/layout/process4"/>
    <dgm:cxn modelId="{F7194C06-EC36-452E-909D-45AF0E6DAE55}" type="presParOf" srcId="{6021BF69-2D73-42E2-BD97-207364690EE7}" destId="{73FFFB16-90A2-4AE4-9DE5-E3B7C7C96144}" srcOrd="1" destOrd="0" presId="urn:microsoft.com/office/officeart/2005/8/layout/process4"/>
    <dgm:cxn modelId="{C0E07C59-07AE-4BE8-A7CA-EE2FEF4DF1BB}" type="presParOf" srcId="{6021BF69-2D73-42E2-BD97-207364690EE7}" destId="{ABA034EF-D326-4CB8-9A53-C981F9EDBD61}" srcOrd="2" destOrd="0" presId="urn:microsoft.com/office/officeart/2005/8/layout/process4"/>
    <dgm:cxn modelId="{E040548C-A04A-4BB0-ABBE-B776060C90CF}" type="presParOf" srcId="{ABA034EF-D326-4CB8-9A53-C981F9EDBD61}" destId="{A40A2B5E-3F95-42F2-B564-43C34F417E21}" srcOrd="0" destOrd="0" presId="urn:microsoft.com/office/officeart/2005/8/layout/process4"/>
    <dgm:cxn modelId="{547A88CB-3BFA-4EDA-9F7B-F2B292847B76}" type="presParOf" srcId="{ABA034EF-D326-4CB8-9A53-C981F9EDBD61}" destId="{10279D31-758F-4CFD-8542-F1A8FBF9C199}" srcOrd="1" destOrd="0" presId="urn:microsoft.com/office/officeart/2005/8/layout/process4"/>
    <dgm:cxn modelId="{E6F8B8C6-101E-4E0E-BDB1-C191CA9B9C5B}" type="presParOf" srcId="{ABA034EF-D326-4CB8-9A53-C981F9EDBD61}" destId="{9417EEAF-9709-4E90-AB2E-E53F08615733}" srcOrd="2" destOrd="0" presId="urn:microsoft.com/office/officeart/2005/8/layout/process4"/>
    <dgm:cxn modelId="{0B8FC0AC-ABB9-49CD-80E8-C47F34AEA358}" type="presParOf" srcId="{9417EEAF-9709-4E90-AB2E-E53F08615733}" destId="{67EEE93E-B689-401B-9847-8AC8AD03B7CA}" srcOrd="0" destOrd="0" presId="urn:microsoft.com/office/officeart/2005/8/layout/process4"/>
    <dgm:cxn modelId="{D1F39A0D-0822-4AF9-824F-43CEA92AD21C}" type="presParOf" srcId="{9417EEAF-9709-4E90-AB2E-E53F08615733}" destId="{4CC10E8D-73F2-459C-8D04-13FA8E1C31DE}" srcOrd="1" destOrd="0" presId="urn:microsoft.com/office/officeart/2005/8/layout/process4"/>
    <dgm:cxn modelId="{3B99D42D-E38C-43A2-ACBE-27F94E8518A1}" type="presParOf" srcId="{9417EEAF-9709-4E90-AB2E-E53F08615733}" destId="{11DE06DD-F0F1-46F2-804B-7BE250782DDB}" srcOrd="2" destOrd="0" presId="urn:microsoft.com/office/officeart/2005/8/layout/process4"/>
    <dgm:cxn modelId="{948B3CC2-4AC1-4AAA-8999-122DC3C04BA3}" type="presParOf" srcId="{9417EEAF-9709-4E90-AB2E-E53F08615733}" destId="{7CAE322D-F68F-4768-B2AD-D23B8277D63F}" srcOrd="3" destOrd="0" presId="urn:microsoft.com/office/officeart/2005/8/layout/process4"/>
    <dgm:cxn modelId="{7488981B-FDA7-4FB0-A0EB-BEF51E0A4E66}" type="presParOf" srcId="{6021BF69-2D73-42E2-BD97-207364690EE7}" destId="{107157F5-2C65-41D6-B653-DDF62E35F727}" srcOrd="3" destOrd="0" presId="urn:microsoft.com/office/officeart/2005/8/layout/process4"/>
    <dgm:cxn modelId="{B83D9B8D-2064-432E-84EF-CBF903E1D047}" type="presParOf" srcId="{6021BF69-2D73-42E2-BD97-207364690EE7}" destId="{DCFFF326-B52A-4E63-9CEB-F90733980121}" srcOrd="4" destOrd="0" presId="urn:microsoft.com/office/officeart/2005/8/layout/process4"/>
    <dgm:cxn modelId="{EFFCC678-CA50-48D4-8BD5-339018778FA2}" type="presParOf" srcId="{DCFFF326-B52A-4E63-9CEB-F90733980121}" destId="{8563BF13-287D-4DE3-83AD-DE0A96123169}" srcOrd="0" destOrd="0" presId="urn:microsoft.com/office/officeart/2005/8/layout/process4"/>
    <dgm:cxn modelId="{14B1458A-F478-44DF-91CB-1E3DFC0A5EFF}" type="presParOf" srcId="{DCFFF326-B52A-4E63-9CEB-F90733980121}" destId="{11BED359-CE36-4AB3-A4DE-2CE6EE499677}" srcOrd="1" destOrd="0" presId="urn:microsoft.com/office/officeart/2005/8/layout/process4"/>
    <dgm:cxn modelId="{22398E13-9F9A-49BA-A25B-B1889012790C}" type="presParOf" srcId="{DCFFF326-B52A-4E63-9CEB-F90733980121}" destId="{609EF778-C9A2-465A-856F-E8B16A766259}" srcOrd="2" destOrd="0" presId="urn:microsoft.com/office/officeart/2005/8/layout/process4"/>
    <dgm:cxn modelId="{C20169C5-43A5-4691-8023-09F77D5B5E48}" type="presParOf" srcId="{609EF778-C9A2-465A-856F-E8B16A766259}" destId="{24A77FBC-D191-4B91-BCB7-12F0632021A9}" srcOrd="0" destOrd="0" presId="urn:microsoft.com/office/officeart/2005/8/layout/process4"/>
    <dgm:cxn modelId="{9F426E8E-C42B-4D3B-9C1C-98890BECC74D}" type="presParOf" srcId="{609EF778-C9A2-465A-856F-E8B16A766259}" destId="{92FEED11-390A-407F-B460-63D01179186A}" srcOrd="1" destOrd="0" presId="urn:microsoft.com/office/officeart/2005/8/layout/process4"/>
    <dgm:cxn modelId="{8498AF7C-7BDC-4355-BB4F-359C3305E102}" type="presParOf" srcId="{6021BF69-2D73-42E2-BD97-207364690EE7}" destId="{733339D4-D88C-4AB2-9B9F-C92FB1FABF63}" srcOrd="5" destOrd="0" presId="urn:microsoft.com/office/officeart/2005/8/layout/process4"/>
    <dgm:cxn modelId="{6DDDB529-69F5-4EE0-8F46-9FF671AAB70F}" type="presParOf" srcId="{6021BF69-2D73-42E2-BD97-207364690EE7}" destId="{DC7B5301-0884-4D2B-9983-39CD76314EAF}" srcOrd="6" destOrd="0" presId="urn:microsoft.com/office/officeart/2005/8/layout/process4"/>
    <dgm:cxn modelId="{0171F049-6FCE-4530-867B-0CBB236A4485}" type="presParOf" srcId="{DC7B5301-0884-4D2B-9983-39CD76314EAF}" destId="{1A8D87F6-C66F-4552-88A3-86C1C508B94B}" srcOrd="0" destOrd="0" presId="urn:microsoft.com/office/officeart/2005/8/layout/process4"/>
    <dgm:cxn modelId="{99211DBD-86D8-4B9A-BCD8-47C81B6130FF}" type="presParOf" srcId="{DC7B5301-0884-4D2B-9983-39CD76314EAF}" destId="{1ADAA9FE-AEFF-4BFC-82F5-06DB273667BA}" srcOrd="1" destOrd="0" presId="urn:microsoft.com/office/officeart/2005/8/layout/process4"/>
    <dgm:cxn modelId="{85C9690F-015F-4071-A5F3-4B7AF4D7FAB7}" type="presParOf" srcId="{DC7B5301-0884-4D2B-9983-39CD76314EAF}" destId="{80845249-0E4B-42EE-A03A-04979F21D67C}" srcOrd="2" destOrd="0" presId="urn:microsoft.com/office/officeart/2005/8/layout/process4"/>
    <dgm:cxn modelId="{9B4863B4-A0CF-41FB-8803-560E2B19F68C}" type="presParOf" srcId="{80845249-0E4B-42EE-A03A-04979F21D67C}" destId="{C40133FE-BC0C-4059-9F99-DBAE239CD486}" srcOrd="0" destOrd="0" presId="urn:microsoft.com/office/officeart/2005/8/layout/process4"/>
    <dgm:cxn modelId="{0F337281-C02C-4C8F-995A-75146EF35837}" type="presParOf" srcId="{80845249-0E4B-42EE-A03A-04979F21D67C}" destId="{16CE148B-7070-4013-9BA8-130C4024EADA}" srcOrd="1" destOrd="0" presId="urn:microsoft.com/office/officeart/2005/8/layout/process4"/>
    <dgm:cxn modelId="{FD278E71-2345-4730-B3B1-FD705EE07C5E}" type="presParOf" srcId="{6021BF69-2D73-42E2-BD97-207364690EE7}" destId="{D414DC6E-D7E9-418C-8027-C4CEB1870A7C}" srcOrd="7" destOrd="0" presId="urn:microsoft.com/office/officeart/2005/8/layout/process4"/>
    <dgm:cxn modelId="{32312255-EE73-40A9-AB12-1E44D6A48DC3}" type="presParOf" srcId="{6021BF69-2D73-42E2-BD97-207364690EE7}" destId="{A1EE714B-E2E6-461E-8BDE-574913FE6F8E}" srcOrd="8" destOrd="0" presId="urn:microsoft.com/office/officeart/2005/8/layout/process4"/>
    <dgm:cxn modelId="{54E97279-DC74-40FB-8F17-111885DEE73C}" type="presParOf" srcId="{A1EE714B-E2E6-461E-8BDE-574913FE6F8E}" destId="{796BA0BF-CC1D-417B-AE4E-60CAFAAC1697}" srcOrd="0" destOrd="0" presId="urn:microsoft.com/office/officeart/2005/8/layout/process4"/>
    <dgm:cxn modelId="{ECC9831A-FE38-4FD2-BFCE-EED017E4F586}" type="presParOf" srcId="{A1EE714B-E2E6-461E-8BDE-574913FE6F8E}" destId="{C3C62B73-42DC-44D3-9202-E843537E9F64}" srcOrd="1" destOrd="0" presId="urn:microsoft.com/office/officeart/2005/8/layout/process4"/>
    <dgm:cxn modelId="{16B62FB1-5231-4E79-A396-3C3F471EB80F}" type="presParOf" srcId="{A1EE714B-E2E6-461E-8BDE-574913FE6F8E}" destId="{3015F2E6-F77A-4176-9251-8F2C62C23355}" srcOrd="2" destOrd="0" presId="urn:microsoft.com/office/officeart/2005/8/layout/process4"/>
    <dgm:cxn modelId="{3D4ED7F6-CC38-4EA4-8515-C7D105F4D5F8}" type="presParOf" srcId="{3015F2E6-F77A-4176-9251-8F2C62C23355}" destId="{512B452B-4EF3-46AF-B82F-D8543A8B4C13}" srcOrd="0" destOrd="0" presId="urn:microsoft.com/office/officeart/2005/8/layout/process4"/>
    <dgm:cxn modelId="{B2E7320B-88E4-40EF-A87A-5ABA544C1232}" type="presParOf" srcId="{3015F2E6-F77A-4176-9251-8F2C62C23355}" destId="{18ACF575-96B0-476E-99C0-BCDD9633BF9A}" srcOrd="1" destOrd="0" presId="urn:microsoft.com/office/officeart/2005/8/layout/process4"/>
    <dgm:cxn modelId="{198A644A-613F-495C-BC69-AC1B6790AA82}" type="presParOf" srcId="{3015F2E6-F77A-4176-9251-8F2C62C23355}" destId="{D42A9056-6236-49E4-A80B-B359CAC26CE7}" srcOrd="2" destOrd="0" presId="urn:microsoft.com/office/officeart/2005/8/layout/process4"/>
    <dgm:cxn modelId="{909F22B8-CF5E-451E-8BC7-D84785255591}" type="presParOf" srcId="{3015F2E6-F77A-4176-9251-8F2C62C23355}" destId="{CF9F51B9-55D8-4207-A8FC-B8E40F34EAF7}" srcOrd="3" destOrd="0" presId="urn:microsoft.com/office/officeart/2005/8/layout/process4"/>
    <dgm:cxn modelId="{8F0D9649-6262-4AE0-BA9A-159AC3959D6A}" type="presParOf" srcId="{3015F2E6-F77A-4176-9251-8F2C62C23355}" destId="{24D8330C-DDA3-4FDB-9A86-D487C85948D9}" srcOrd="4" destOrd="0" presId="urn:microsoft.com/office/officeart/2005/8/layout/process4"/>
    <dgm:cxn modelId="{20A3DEB0-9395-4C54-8098-37BE094D3552}" type="presParOf" srcId="{3015F2E6-F77A-4176-9251-8F2C62C23355}" destId="{0C915CC6-FF00-4B1E-94DE-3CDA81785206}" srcOrd="5" destOrd="0" presId="urn:microsoft.com/office/officeart/2005/8/layout/process4"/>
    <dgm:cxn modelId="{9C1530A3-C204-497F-856A-0AC5FA6F105D}" type="presParOf" srcId="{3015F2E6-F77A-4176-9251-8F2C62C23355}" destId="{34A7C1DB-CD4D-466D-BA5C-5CED38F23277}" srcOrd="6"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3BDA6-1454-4C7C-A629-FBCD398370F1}">
      <dsp:nvSpPr>
        <dsp:cNvPr id="0" name=""/>
        <dsp:cNvSpPr/>
      </dsp:nvSpPr>
      <dsp:spPr>
        <a:xfrm>
          <a:off x="8465" y="533584"/>
          <a:ext cx="2530167" cy="151810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New program idea</a:t>
          </a:r>
        </a:p>
      </dsp:txBody>
      <dsp:txXfrm>
        <a:off x="52929" y="578048"/>
        <a:ext cx="2441239" cy="1429172"/>
      </dsp:txXfrm>
    </dsp:sp>
    <dsp:sp modelId="{A1441DC1-A5DC-4256-A941-686DE4793409}">
      <dsp:nvSpPr>
        <dsp:cNvPr id="0" name=""/>
        <dsp:cNvSpPr/>
      </dsp:nvSpPr>
      <dsp:spPr>
        <a:xfrm>
          <a:off x="2761287" y="978893"/>
          <a:ext cx="536395" cy="62748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a:off x="2761287" y="1104389"/>
        <a:ext cx="375477" cy="376489"/>
      </dsp:txXfrm>
    </dsp:sp>
    <dsp:sp modelId="{A1AC8370-A7A0-49E1-8FB3-82C918F09ED5}">
      <dsp:nvSpPr>
        <dsp:cNvPr id="0" name=""/>
        <dsp:cNvSpPr/>
      </dsp:nvSpPr>
      <dsp:spPr>
        <a:xfrm>
          <a:off x="3550700" y="533584"/>
          <a:ext cx="2530167" cy="1518100"/>
        </a:xfrm>
        <a:prstGeom prst="roundRect">
          <a:avLst>
            <a:gd name="adj" fmla="val 10000"/>
          </a:avLst>
        </a:prstGeom>
        <a:solidFill>
          <a:schemeClr val="accent2">
            <a:hueOff val="177917"/>
            <a:satOff val="-3977"/>
            <a:lumOff val="-376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External/Internal consultation, demonstrated need &amp; documentation preparation</a:t>
          </a:r>
        </a:p>
      </dsp:txBody>
      <dsp:txXfrm>
        <a:off x="3595164" y="578048"/>
        <a:ext cx="2441239" cy="1429172"/>
      </dsp:txXfrm>
    </dsp:sp>
    <dsp:sp modelId="{8DF345DC-2814-40A2-BF85-74A361559BDC}">
      <dsp:nvSpPr>
        <dsp:cNvPr id="0" name=""/>
        <dsp:cNvSpPr/>
      </dsp:nvSpPr>
      <dsp:spPr>
        <a:xfrm>
          <a:off x="6303522" y="978893"/>
          <a:ext cx="536395" cy="627481"/>
        </a:xfrm>
        <a:prstGeom prst="rightArrow">
          <a:avLst>
            <a:gd name="adj1" fmla="val 60000"/>
            <a:gd name="adj2" fmla="val 50000"/>
          </a:avLst>
        </a:prstGeom>
        <a:solidFill>
          <a:schemeClr val="accent2">
            <a:hueOff val="222396"/>
            <a:satOff val="-4971"/>
            <a:lumOff val="-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a:off x="6303522" y="1104389"/>
        <a:ext cx="375477" cy="376489"/>
      </dsp:txXfrm>
    </dsp:sp>
    <dsp:sp modelId="{EF703FF1-0227-43B1-B871-56323A90B750}">
      <dsp:nvSpPr>
        <dsp:cNvPr id="0" name=""/>
        <dsp:cNvSpPr/>
      </dsp:nvSpPr>
      <dsp:spPr>
        <a:xfrm>
          <a:off x="7092934" y="533584"/>
          <a:ext cx="2530167" cy="1518100"/>
        </a:xfrm>
        <a:prstGeom prst="roundRect">
          <a:avLst>
            <a:gd name="adj" fmla="val 10000"/>
          </a:avLst>
        </a:prstGeom>
        <a:solidFill>
          <a:schemeClr val="accent2">
            <a:hueOff val="355834"/>
            <a:satOff val="-7953"/>
            <a:lumOff val="-752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dirty="0"/>
            <a:t>Internal review, recommendations &amp;/or approvals</a:t>
          </a:r>
        </a:p>
        <a:p>
          <a:pPr marL="114300" lvl="1" indent="-114300" algn="l" defTabSz="533400">
            <a:lnSpc>
              <a:spcPct val="90000"/>
            </a:lnSpc>
            <a:spcBef>
              <a:spcPct val="0"/>
            </a:spcBef>
            <a:spcAft>
              <a:spcPct val="15000"/>
            </a:spcAft>
            <a:buChar char="•"/>
          </a:pPr>
          <a:r>
            <a:rPr lang="en-US" sz="1200" b="1" kern="1200"/>
            <a:t>Deans Council</a:t>
          </a:r>
        </a:p>
        <a:p>
          <a:pPr marL="114300" lvl="1" indent="-114300" algn="l" defTabSz="533400">
            <a:lnSpc>
              <a:spcPct val="90000"/>
            </a:lnSpc>
            <a:spcBef>
              <a:spcPct val="0"/>
            </a:spcBef>
            <a:spcAft>
              <a:spcPct val="15000"/>
            </a:spcAft>
            <a:buChar char="•"/>
          </a:pPr>
          <a:r>
            <a:rPr lang="en-US" sz="1200" b="1" kern="1200"/>
            <a:t>Academic Council</a:t>
          </a:r>
        </a:p>
        <a:p>
          <a:pPr marL="114300" lvl="1" indent="-114300" algn="l" defTabSz="533400">
            <a:lnSpc>
              <a:spcPct val="90000"/>
            </a:lnSpc>
            <a:spcBef>
              <a:spcPct val="0"/>
            </a:spcBef>
            <a:spcAft>
              <a:spcPct val="15000"/>
            </a:spcAft>
            <a:buChar char="•"/>
          </a:pPr>
          <a:r>
            <a:rPr lang="en-US" sz="1200" b="1" kern="1200"/>
            <a:t>Board of Governors</a:t>
          </a:r>
        </a:p>
      </dsp:txBody>
      <dsp:txXfrm>
        <a:off x="7137398" y="578048"/>
        <a:ext cx="2441239" cy="1429172"/>
      </dsp:txXfrm>
    </dsp:sp>
    <dsp:sp modelId="{1D28E025-7266-4CF4-857A-90AAABCD3225}">
      <dsp:nvSpPr>
        <dsp:cNvPr id="0" name=""/>
        <dsp:cNvSpPr/>
      </dsp:nvSpPr>
      <dsp:spPr>
        <a:xfrm rot="5400000">
          <a:off x="8089821" y="2228796"/>
          <a:ext cx="536395" cy="627481"/>
        </a:xfrm>
        <a:prstGeom prst="rightArrow">
          <a:avLst>
            <a:gd name="adj1" fmla="val 60000"/>
            <a:gd name="adj2" fmla="val 50000"/>
          </a:avLst>
        </a:prstGeom>
        <a:solidFill>
          <a:schemeClr val="accent2">
            <a:hueOff val="444793"/>
            <a:satOff val="-9942"/>
            <a:lumOff val="-94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rot="-5400000">
        <a:off x="8169774" y="2274339"/>
        <a:ext cx="376489" cy="375477"/>
      </dsp:txXfrm>
    </dsp:sp>
    <dsp:sp modelId="{01F5E20C-D215-4E6A-B0F2-F3D681954886}">
      <dsp:nvSpPr>
        <dsp:cNvPr id="0" name=""/>
        <dsp:cNvSpPr/>
      </dsp:nvSpPr>
      <dsp:spPr>
        <a:xfrm>
          <a:off x="7092934" y="3063752"/>
          <a:ext cx="2530167" cy="1518100"/>
        </a:xfrm>
        <a:prstGeom prst="roundRect">
          <a:avLst>
            <a:gd name="adj" fmla="val 10000"/>
          </a:avLst>
        </a:prstGeom>
        <a:solidFill>
          <a:schemeClr val="accent2">
            <a:hueOff val="533752"/>
            <a:satOff val="-11930"/>
            <a:lumOff val="-11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External review &amp; approvals</a:t>
          </a:r>
        </a:p>
        <a:p>
          <a:pPr marL="114300" lvl="1" indent="-114300" algn="l" defTabSz="622300">
            <a:lnSpc>
              <a:spcPct val="90000"/>
            </a:lnSpc>
            <a:spcBef>
              <a:spcPct val="0"/>
            </a:spcBef>
            <a:spcAft>
              <a:spcPct val="15000"/>
            </a:spcAft>
            <a:buChar char="•"/>
          </a:pPr>
          <a:r>
            <a:rPr lang="en-US" sz="1400" b="1" kern="1200"/>
            <a:t>PAPRS</a:t>
          </a:r>
        </a:p>
      </dsp:txBody>
      <dsp:txXfrm>
        <a:off x="7137398" y="3108216"/>
        <a:ext cx="2441239" cy="1429172"/>
      </dsp:txXfrm>
    </dsp:sp>
    <dsp:sp modelId="{738E8A9D-A5BA-447E-9086-971F0F6A6AEE}">
      <dsp:nvSpPr>
        <dsp:cNvPr id="0" name=""/>
        <dsp:cNvSpPr/>
      </dsp:nvSpPr>
      <dsp:spPr>
        <a:xfrm rot="10800000">
          <a:off x="6333884" y="3509061"/>
          <a:ext cx="536395" cy="627481"/>
        </a:xfrm>
        <a:prstGeom prst="rightArrow">
          <a:avLst>
            <a:gd name="adj1" fmla="val 60000"/>
            <a:gd name="adj2" fmla="val 50000"/>
          </a:avLst>
        </a:prstGeom>
        <a:solidFill>
          <a:schemeClr val="accent2">
            <a:hueOff val="667189"/>
            <a:satOff val="-14912"/>
            <a:lumOff val="-1411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rot="10800000">
        <a:off x="6494802" y="3634557"/>
        <a:ext cx="375477" cy="376489"/>
      </dsp:txXfrm>
    </dsp:sp>
    <dsp:sp modelId="{3C0E2427-A1F6-432E-A2D3-01331D722F26}">
      <dsp:nvSpPr>
        <dsp:cNvPr id="0" name=""/>
        <dsp:cNvSpPr/>
      </dsp:nvSpPr>
      <dsp:spPr>
        <a:xfrm>
          <a:off x="3550700" y="3063752"/>
          <a:ext cx="2530167" cy="1518100"/>
        </a:xfrm>
        <a:prstGeom prst="roundRect">
          <a:avLst>
            <a:gd name="adj" fmla="val 10000"/>
          </a:avLst>
        </a:prstGeom>
        <a:solidFill>
          <a:schemeClr val="accent2">
            <a:hueOff val="711669"/>
            <a:satOff val="-15906"/>
            <a:lumOff val="-1505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Curriculum development &amp; resourcing</a:t>
          </a:r>
        </a:p>
      </dsp:txBody>
      <dsp:txXfrm>
        <a:off x="3595164" y="3108216"/>
        <a:ext cx="2441239" cy="1429172"/>
      </dsp:txXfrm>
    </dsp:sp>
    <dsp:sp modelId="{0FE042CE-F148-4858-9F1B-76FBEB412772}">
      <dsp:nvSpPr>
        <dsp:cNvPr id="0" name=""/>
        <dsp:cNvSpPr/>
      </dsp:nvSpPr>
      <dsp:spPr>
        <a:xfrm rot="10800000">
          <a:off x="2791649" y="3509061"/>
          <a:ext cx="536395" cy="627481"/>
        </a:xfrm>
        <a:prstGeom prst="rightArrow">
          <a:avLst>
            <a:gd name="adj1" fmla="val 60000"/>
            <a:gd name="adj2" fmla="val 50000"/>
          </a:avLst>
        </a:prstGeom>
        <a:solidFill>
          <a:schemeClr val="accent2">
            <a:hueOff val="889586"/>
            <a:satOff val="-19883"/>
            <a:lumOff val="-1882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rot="10800000">
        <a:off x="2952567" y="3634557"/>
        <a:ext cx="375477" cy="376489"/>
      </dsp:txXfrm>
    </dsp:sp>
    <dsp:sp modelId="{71F2231B-5833-463F-A8C1-29EACC21F4D8}">
      <dsp:nvSpPr>
        <dsp:cNvPr id="0" name=""/>
        <dsp:cNvSpPr/>
      </dsp:nvSpPr>
      <dsp:spPr>
        <a:xfrm>
          <a:off x="8465" y="3063752"/>
          <a:ext cx="2530167" cy="1518100"/>
        </a:xfrm>
        <a:prstGeom prst="roundRect">
          <a:avLst>
            <a:gd name="adj" fmla="val 10000"/>
          </a:avLst>
        </a:prstGeom>
        <a:solidFill>
          <a:schemeClr val="accent2">
            <a:hueOff val="889586"/>
            <a:satOff val="-19883"/>
            <a:lumOff val="-1882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Program implementation</a:t>
          </a:r>
        </a:p>
      </dsp:txBody>
      <dsp:txXfrm>
        <a:off x="52929" y="3108216"/>
        <a:ext cx="2441239" cy="14291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39AFF-23E8-4B90-8A23-BA2D69D146D1}">
      <dsp:nvSpPr>
        <dsp:cNvPr id="0" name=""/>
        <dsp:cNvSpPr/>
      </dsp:nvSpPr>
      <dsp:spPr>
        <a:xfrm>
          <a:off x="0" y="5167940"/>
          <a:ext cx="10181229" cy="847843"/>
        </a:xfrm>
        <a:prstGeom prst="rect">
          <a:avLst/>
        </a:prstGeom>
        <a:solidFill>
          <a:schemeClr val="accent3">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PAPRS submission as required</a:t>
          </a:r>
        </a:p>
      </dsp:txBody>
      <dsp:txXfrm>
        <a:off x="0" y="5167940"/>
        <a:ext cx="10181229" cy="457835"/>
      </dsp:txXfrm>
    </dsp:sp>
    <dsp:sp modelId="{49F3580C-673B-4F8B-900D-654A0CA8A0A0}">
      <dsp:nvSpPr>
        <dsp:cNvPr id="0" name=""/>
        <dsp:cNvSpPr/>
      </dsp:nvSpPr>
      <dsp:spPr>
        <a:xfrm>
          <a:off x="4971" y="5608818"/>
          <a:ext cx="3390428" cy="390008"/>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New programs – January 1st</a:t>
          </a:r>
        </a:p>
      </dsp:txBody>
      <dsp:txXfrm>
        <a:off x="4971" y="5608818"/>
        <a:ext cx="3390428" cy="390008"/>
      </dsp:txXfrm>
    </dsp:sp>
    <dsp:sp modelId="{D2A7D053-6065-439C-802E-321F194110C7}">
      <dsp:nvSpPr>
        <dsp:cNvPr id="0" name=""/>
        <dsp:cNvSpPr/>
      </dsp:nvSpPr>
      <dsp:spPr>
        <a:xfrm>
          <a:off x="3395400" y="5608818"/>
          <a:ext cx="3390428" cy="390008"/>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Program changes – March 1st</a:t>
          </a:r>
        </a:p>
      </dsp:txBody>
      <dsp:txXfrm>
        <a:off x="3395400" y="5608818"/>
        <a:ext cx="3390428" cy="390008"/>
      </dsp:txXfrm>
    </dsp:sp>
    <dsp:sp modelId="{BAD62D69-2E5C-42CB-BE0D-379689EB77BE}">
      <dsp:nvSpPr>
        <dsp:cNvPr id="0" name=""/>
        <dsp:cNvSpPr/>
      </dsp:nvSpPr>
      <dsp:spPr>
        <a:xfrm>
          <a:off x="6785828" y="5608818"/>
          <a:ext cx="3390428" cy="390008"/>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US" sz="1200" b="1" kern="1200"/>
            <a:t>Prepare documentation, Submit online - </a:t>
          </a:r>
          <a:r>
            <a:rPr lang="en-US" sz="1200" b="1" kern="1200">
              <a:latin typeface="Century Gothic" panose="020B0502020202020204"/>
            </a:rPr>
            <a:t>Teaching &amp; Learning</a:t>
          </a:r>
          <a:endParaRPr lang="en-US" sz="1200" b="1" kern="1200"/>
        </a:p>
      </dsp:txBody>
      <dsp:txXfrm>
        <a:off x="6785828" y="5608818"/>
        <a:ext cx="3390428" cy="390008"/>
      </dsp:txXfrm>
    </dsp:sp>
    <dsp:sp modelId="{10279D31-758F-4CFD-8542-F1A8FBF9C199}">
      <dsp:nvSpPr>
        <dsp:cNvPr id="0" name=""/>
        <dsp:cNvSpPr/>
      </dsp:nvSpPr>
      <dsp:spPr>
        <a:xfrm rot="10800000">
          <a:off x="0" y="3876674"/>
          <a:ext cx="10181229" cy="1303983"/>
        </a:xfrm>
        <a:prstGeom prst="upArrowCallout">
          <a:avLst/>
        </a:prstGeom>
        <a:solidFill>
          <a:schemeClr val="accent3">
            <a:shade val="80000"/>
            <a:hueOff val="127441"/>
            <a:satOff val="-9676"/>
            <a:lumOff val="857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Board of Governors – approval (as required)</a:t>
          </a:r>
        </a:p>
      </dsp:txBody>
      <dsp:txXfrm rot="-10800000">
        <a:off x="0" y="3876674"/>
        <a:ext cx="10181229" cy="457698"/>
      </dsp:txXfrm>
    </dsp:sp>
    <dsp:sp modelId="{67EEE93E-B689-401B-9847-8AC8AD03B7CA}">
      <dsp:nvSpPr>
        <dsp:cNvPr id="0" name=""/>
        <dsp:cNvSpPr/>
      </dsp:nvSpPr>
      <dsp:spPr>
        <a:xfrm>
          <a:off x="0" y="4334372"/>
          <a:ext cx="2545307"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Prepare Board of Governors Motion (as required)</a:t>
          </a:r>
        </a:p>
      </dsp:txBody>
      <dsp:txXfrm>
        <a:off x="0" y="4334372"/>
        <a:ext cx="2545307" cy="389891"/>
      </dsp:txXfrm>
    </dsp:sp>
    <dsp:sp modelId="{4CC10E8D-73F2-459C-8D04-13FA8E1C31DE}">
      <dsp:nvSpPr>
        <dsp:cNvPr id="0" name=""/>
        <dsp:cNvSpPr/>
      </dsp:nvSpPr>
      <dsp:spPr>
        <a:xfrm>
          <a:off x="2545307" y="4334372"/>
          <a:ext cx="2545307"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Send to Executive Assistant to the President/CEO</a:t>
          </a:r>
        </a:p>
      </dsp:txBody>
      <dsp:txXfrm>
        <a:off x="2545307" y="4334372"/>
        <a:ext cx="2545307" cy="389891"/>
      </dsp:txXfrm>
    </dsp:sp>
    <dsp:sp modelId="{11DE06DD-F0F1-46F2-804B-7BE250782DDB}">
      <dsp:nvSpPr>
        <dsp:cNvPr id="0" name=""/>
        <dsp:cNvSpPr/>
      </dsp:nvSpPr>
      <dsp:spPr>
        <a:xfrm>
          <a:off x="5090614" y="4334372"/>
          <a:ext cx="2545307"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rtl="0">
            <a:lnSpc>
              <a:spcPct val="90000"/>
            </a:lnSpc>
            <a:spcBef>
              <a:spcPct val="0"/>
            </a:spcBef>
            <a:spcAft>
              <a:spcPct val="35000"/>
            </a:spcAft>
            <a:buNone/>
          </a:pPr>
          <a:r>
            <a:rPr lang="en-US" sz="900" b="1" kern="1200">
              <a:latin typeface="Century Gothic" panose="020B0502020202020204"/>
            </a:rPr>
            <a:t>New Program</a:t>
          </a:r>
        </a:p>
      </dsp:txBody>
      <dsp:txXfrm>
        <a:off x="5090614" y="4334372"/>
        <a:ext cx="2545307" cy="389891"/>
      </dsp:txXfrm>
    </dsp:sp>
    <dsp:sp modelId="{7CAE322D-F68F-4768-B2AD-D23B8277D63F}">
      <dsp:nvSpPr>
        <dsp:cNvPr id="0" name=""/>
        <dsp:cNvSpPr/>
      </dsp:nvSpPr>
      <dsp:spPr>
        <a:xfrm>
          <a:off x="7635921" y="4334372"/>
          <a:ext cx="2545307"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rtl="0">
            <a:lnSpc>
              <a:spcPct val="90000"/>
            </a:lnSpc>
            <a:spcBef>
              <a:spcPct val="0"/>
            </a:spcBef>
            <a:spcAft>
              <a:spcPct val="35000"/>
            </a:spcAft>
            <a:buNone/>
          </a:pPr>
          <a:r>
            <a:rPr lang="en-US" sz="900" b="1" kern="1200">
              <a:latin typeface="Century Gothic" panose="020B0502020202020204"/>
            </a:rPr>
            <a:t>Program suspension, reactivation or termination</a:t>
          </a:r>
        </a:p>
      </dsp:txBody>
      <dsp:txXfrm>
        <a:off x="7635921" y="4334372"/>
        <a:ext cx="2545307" cy="389891"/>
      </dsp:txXfrm>
    </dsp:sp>
    <dsp:sp modelId="{11BED359-CE36-4AB3-A4DE-2CE6EE499677}">
      <dsp:nvSpPr>
        <dsp:cNvPr id="0" name=""/>
        <dsp:cNvSpPr/>
      </dsp:nvSpPr>
      <dsp:spPr>
        <a:xfrm rot="10800000">
          <a:off x="0" y="2585408"/>
          <a:ext cx="10181229" cy="1303983"/>
        </a:xfrm>
        <a:prstGeom prst="upArrowCallout">
          <a:avLst/>
        </a:prstGeom>
        <a:solidFill>
          <a:schemeClr val="accent3">
            <a:shade val="80000"/>
            <a:hueOff val="254882"/>
            <a:satOff val="-19351"/>
            <a:lumOff val="171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kern="1200"/>
            <a:t>Academic Council – </a:t>
          </a:r>
          <a:r>
            <a:rPr lang="en-US" sz="1200" b="1" kern="1200">
              <a:latin typeface="Century Gothic" panose="020B0502020202020204"/>
            </a:rPr>
            <a:t>recommendation or approval</a:t>
          </a:r>
          <a:endParaRPr lang="en-US" sz="1200" b="1" kern="1200"/>
        </a:p>
      </dsp:txBody>
      <dsp:txXfrm rot="-10800000">
        <a:off x="0" y="2585408"/>
        <a:ext cx="10181229" cy="457698"/>
      </dsp:txXfrm>
    </dsp:sp>
    <dsp:sp modelId="{24A77FBC-D191-4B91-BCB7-12F0632021A9}">
      <dsp:nvSpPr>
        <dsp:cNvPr id="0" name=""/>
        <dsp:cNvSpPr/>
      </dsp:nvSpPr>
      <dsp:spPr>
        <a:xfrm>
          <a:off x="0" y="3043106"/>
          <a:ext cx="5090614"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Monthly meeting</a:t>
          </a:r>
        </a:p>
      </dsp:txBody>
      <dsp:txXfrm>
        <a:off x="0" y="3043106"/>
        <a:ext cx="5090614" cy="389891"/>
      </dsp:txXfrm>
    </dsp:sp>
    <dsp:sp modelId="{92FEED11-390A-407F-B460-63D01179186A}">
      <dsp:nvSpPr>
        <dsp:cNvPr id="0" name=""/>
        <dsp:cNvSpPr/>
      </dsp:nvSpPr>
      <dsp:spPr>
        <a:xfrm>
          <a:off x="5090614" y="3043106"/>
          <a:ext cx="5090614"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Documentation submitted week prior</a:t>
          </a:r>
        </a:p>
      </dsp:txBody>
      <dsp:txXfrm>
        <a:off x="5090614" y="3043106"/>
        <a:ext cx="5090614" cy="389891"/>
      </dsp:txXfrm>
    </dsp:sp>
    <dsp:sp modelId="{1ADAA9FE-AEFF-4BFC-82F5-06DB273667BA}">
      <dsp:nvSpPr>
        <dsp:cNvPr id="0" name=""/>
        <dsp:cNvSpPr/>
      </dsp:nvSpPr>
      <dsp:spPr>
        <a:xfrm rot="10800000">
          <a:off x="0" y="1294142"/>
          <a:ext cx="10181229" cy="1303983"/>
        </a:xfrm>
        <a:prstGeom prst="upArrowCallout">
          <a:avLst/>
        </a:prstGeom>
        <a:solidFill>
          <a:schemeClr val="accent3">
            <a:shade val="80000"/>
            <a:hueOff val="382324"/>
            <a:satOff val="-29027"/>
            <a:lumOff val="2571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Deans Council - </a:t>
          </a:r>
          <a:r>
            <a:rPr lang="en-US" sz="1200" b="1" kern="1200">
              <a:latin typeface="Century Gothic" panose="020B0502020202020204"/>
            </a:rPr>
            <a:t>recommendation</a:t>
          </a:r>
          <a:endParaRPr lang="en-US" sz="1200" b="1" kern="1200"/>
        </a:p>
      </dsp:txBody>
      <dsp:txXfrm rot="-10800000">
        <a:off x="0" y="1294142"/>
        <a:ext cx="10181229" cy="457698"/>
      </dsp:txXfrm>
    </dsp:sp>
    <dsp:sp modelId="{C40133FE-BC0C-4059-9F99-DBAE239CD486}">
      <dsp:nvSpPr>
        <dsp:cNvPr id="0" name=""/>
        <dsp:cNvSpPr/>
      </dsp:nvSpPr>
      <dsp:spPr>
        <a:xfrm>
          <a:off x="0" y="1751841"/>
          <a:ext cx="5090614"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Meets bi-weekly</a:t>
          </a:r>
        </a:p>
      </dsp:txBody>
      <dsp:txXfrm>
        <a:off x="0" y="1751841"/>
        <a:ext cx="5090614" cy="389891"/>
      </dsp:txXfrm>
    </dsp:sp>
    <dsp:sp modelId="{16CE148B-7070-4013-9BA8-130C4024EADA}">
      <dsp:nvSpPr>
        <dsp:cNvPr id="0" name=""/>
        <dsp:cNvSpPr/>
      </dsp:nvSpPr>
      <dsp:spPr>
        <a:xfrm>
          <a:off x="5090614" y="1751841"/>
          <a:ext cx="5090614"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US" sz="1200" b="1" kern="1200"/>
            <a:t>Documentation submitted week prior</a:t>
          </a:r>
          <a:r>
            <a:rPr lang="en-US" sz="1200" b="1" kern="1200">
              <a:latin typeface="Century Gothic" panose="020B0502020202020204"/>
            </a:rPr>
            <a:t> </a:t>
          </a:r>
          <a:endParaRPr lang="en-US" sz="1200" b="1" kern="1200"/>
        </a:p>
      </dsp:txBody>
      <dsp:txXfrm>
        <a:off x="5090614" y="1751841"/>
        <a:ext cx="5090614" cy="389891"/>
      </dsp:txXfrm>
    </dsp:sp>
    <dsp:sp modelId="{C3C62B73-42DC-44D3-9202-E843537E9F64}">
      <dsp:nvSpPr>
        <dsp:cNvPr id="0" name=""/>
        <dsp:cNvSpPr/>
      </dsp:nvSpPr>
      <dsp:spPr>
        <a:xfrm rot="10800000">
          <a:off x="0" y="2877"/>
          <a:ext cx="10181229" cy="1303983"/>
        </a:xfrm>
        <a:prstGeom prst="upArrowCallout">
          <a:avLst/>
        </a:prstGeom>
        <a:solidFill>
          <a:schemeClr val="accent3">
            <a:shade val="80000"/>
            <a:hueOff val="509765"/>
            <a:satOff val="-38702"/>
            <a:lumOff val="342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Needs/Labour Market Analysis, Consultation &amp; Documentation preparation</a:t>
          </a:r>
        </a:p>
      </dsp:txBody>
      <dsp:txXfrm rot="-10800000">
        <a:off x="0" y="2877"/>
        <a:ext cx="10181229" cy="457698"/>
      </dsp:txXfrm>
    </dsp:sp>
    <dsp:sp modelId="{512B452B-4EF3-46AF-B82F-D8543A8B4C13}">
      <dsp:nvSpPr>
        <dsp:cNvPr id="0" name=""/>
        <dsp:cNvSpPr/>
      </dsp:nvSpPr>
      <dsp:spPr>
        <a:xfrm>
          <a:off x="1242"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Program areas (Lead)</a:t>
          </a:r>
        </a:p>
      </dsp:txBody>
      <dsp:txXfrm>
        <a:off x="1242" y="460575"/>
        <a:ext cx="1454106" cy="389891"/>
      </dsp:txXfrm>
    </dsp:sp>
    <dsp:sp modelId="{18ACF575-96B0-476E-99C0-BCDD9633BF9A}">
      <dsp:nvSpPr>
        <dsp:cNvPr id="0" name=""/>
        <dsp:cNvSpPr/>
      </dsp:nvSpPr>
      <dsp:spPr>
        <a:xfrm>
          <a:off x="1455349"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b="1" kern="1200"/>
            <a:t>Needs/Labour Market Analysis/DACUM</a:t>
          </a:r>
        </a:p>
      </dsp:txBody>
      <dsp:txXfrm>
        <a:off x="1455349" y="460575"/>
        <a:ext cx="1454106" cy="389891"/>
      </dsp:txXfrm>
    </dsp:sp>
    <dsp:sp modelId="{D42A9056-6236-49E4-A80B-B359CAC26CE7}">
      <dsp:nvSpPr>
        <dsp:cNvPr id="0" name=""/>
        <dsp:cNvSpPr/>
      </dsp:nvSpPr>
      <dsp:spPr>
        <a:xfrm>
          <a:off x="2909455"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US" sz="1200" b="1" kern="1200">
              <a:latin typeface="Century Gothic" panose="020B0502020202020204"/>
            </a:rPr>
            <a:t>Teaching &amp; Learning</a:t>
          </a:r>
        </a:p>
      </dsp:txBody>
      <dsp:txXfrm>
        <a:off x="2909455" y="460575"/>
        <a:ext cx="1454106" cy="389891"/>
      </dsp:txXfrm>
    </dsp:sp>
    <dsp:sp modelId="{CF9F51B9-55D8-4207-A8FC-B8E40F34EAF7}">
      <dsp:nvSpPr>
        <dsp:cNvPr id="0" name=""/>
        <dsp:cNvSpPr/>
      </dsp:nvSpPr>
      <dsp:spPr>
        <a:xfrm>
          <a:off x="4363561"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b="1" kern="1200">
              <a:latin typeface="Century Gothic" panose="020B0502020202020204"/>
            </a:rPr>
            <a:t>Office</a:t>
          </a:r>
          <a:r>
            <a:rPr lang="en-US" sz="900" b="1" kern="1200"/>
            <a:t> of the Registrar, </a:t>
          </a:r>
          <a:r>
            <a:rPr lang="en-US" sz="900" b="1" kern="1200">
              <a:latin typeface="Century Gothic" panose="020B0502020202020204"/>
            </a:rPr>
            <a:t>Institutional Research</a:t>
          </a:r>
          <a:endParaRPr lang="en-US" sz="900" kern="1200"/>
        </a:p>
      </dsp:txBody>
      <dsp:txXfrm>
        <a:off x="4363561" y="460575"/>
        <a:ext cx="1454106" cy="389891"/>
      </dsp:txXfrm>
    </dsp:sp>
    <dsp:sp modelId="{24D8330C-DDA3-4FDB-9A86-D487C85948D9}">
      <dsp:nvSpPr>
        <dsp:cNvPr id="0" name=""/>
        <dsp:cNvSpPr/>
      </dsp:nvSpPr>
      <dsp:spPr>
        <a:xfrm>
          <a:off x="5817667"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US" sz="1200" b="1" kern="1200"/>
            <a:t>ITS</a:t>
          </a:r>
          <a:r>
            <a:rPr lang="en-US" sz="1200" b="1" kern="1200">
              <a:latin typeface="Century Gothic" panose="020B0502020202020204"/>
            </a:rPr>
            <a:t>, facilities</a:t>
          </a:r>
          <a:endParaRPr lang="en-US" sz="1200" b="1" kern="1200"/>
        </a:p>
      </dsp:txBody>
      <dsp:txXfrm>
        <a:off x="5817667" y="460575"/>
        <a:ext cx="1454106" cy="389891"/>
      </dsp:txXfrm>
    </dsp:sp>
    <dsp:sp modelId="{0C915CC6-FF00-4B1E-94DE-3CDA81785206}">
      <dsp:nvSpPr>
        <dsp:cNvPr id="0" name=""/>
        <dsp:cNvSpPr/>
      </dsp:nvSpPr>
      <dsp:spPr>
        <a:xfrm>
          <a:off x="7271773"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a:t>Industry / Stakeholders</a:t>
          </a:r>
        </a:p>
      </dsp:txBody>
      <dsp:txXfrm>
        <a:off x="7271773" y="460575"/>
        <a:ext cx="1454106" cy="389891"/>
      </dsp:txXfrm>
    </dsp:sp>
    <dsp:sp modelId="{34A7C1DB-CD4D-466D-BA5C-5CED38F23277}">
      <dsp:nvSpPr>
        <dsp:cNvPr id="0" name=""/>
        <dsp:cNvSpPr/>
      </dsp:nvSpPr>
      <dsp:spPr>
        <a:xfrm>
          <a:off x="8725879" y="460575"/>
          <a:ext cx="1454106" cy="389891"/>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b="1" kern="1200"/>
            <a:t>SAKC/</a:t>
          </a:r>
          <a:r>
            <a:rPr lang="en-US" sz="1100" b="1" kern="1200">
              <a:latin typeface="Century Gothic" panose="020B0502020202020204"/>
            </a:rPr>
            <a:t>Marketing</a:t>
          </a:r>
          <a:r>
            <a:rPr lang="en-US" sz="1100" b="1" kern="1200"/>
            <a:t>/Library/etc. – as required</a:t>
          </a:r>
        </a:p>
      </dsp:txBody>
      <dsp:txXfrm>
        <a:off x="8725879" y="460575"/>
        <a:ext cx="1454106" cy="389891"/>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F80D9E-B964-4E31-A881-101B66EC05E8}" type="datetimeFigureOut">
              <a:rPr lang="en-US" smtClean="0"/>
              <a:t>7/29/2024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D3FA76-9BD0-4ABD-AED8-C83114B837A2}" type="slidenum">
              <a:rPr lang="en-US" smtClean="0"/>
              <a:t>‹#›</a:t>
            </a:fld>
            <a:endParaRPr lang="en-US"/>
          </a:p>
        </p:txBody>
      </p:sp>
    </p:spTree>
    <p:extLst>
      <p:ext uri="{BB962C8B-B14F-4D97-AF65-F5344CB8AC3E}">
        <p14:creationId xmlns:p14="http://schemas.microsoft.com/office/powerpoint/2010/main" val="216751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599863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 Guidelines GOA Nov 2020</a:t>
            </a:r>
          </a:p>
          <a:p>
            <a:pPr marL="0" marR="0">
              <a:lnSpc>
                <a:spcPct val="105000"/>
              </a:lnSpc>
              <a:spcBef>
                <a:spcPts val="0"/>
              </a:spcBef>
              <a:spcAft>
                <a:spcPts val="0"/>
              </a:spcAft>
            </a:pPr>
            <a:r>
              <a:rPr lang="en-US" sz="1800" b="1">
                <a:solidFill>
                  <a:srgbClr val="2E74B5"/>
                </a:solidFill>
                <a:effectLst/>
                <a:latin typeface="Arial" panose="020B0604020202020204" pitchFamily="34" charset="0"/>
                <a:ea typeface="SimSun" panose="02010600030101010101" pitchFamily="2" charset="-122"/>
                <a:cs typeface="Arial" panose="020B0604020202020204" pitchFamily="34" charset="0"/>
              </a:rPr>
              <a:t>Work Integrated Learning (WIL) Attributes</a:t>
            </a:r>
            <a:endParaRPr lang="en-US" sz="1800" b="1">
              <a:solidFill>
                <a:srgbClr val="2E74B5"/>
              </a:solidFill>
              <a:effectLst/>
              <a:latin typeface="Arial" panose="020B0604020202020204" pitchFamily="34" charset="0"/>
              <a:ea typeface="SimSun" panose="02010600030101010101" pitchFamily="2" charset="-122"/>
              <a:cs typeface="Times New Roman" panose="02020603050405020304" pitchFamily="18" charset="0"/>
            </a:endParaRPr>
          </a:p>
          <a:p>
            <a:pPr marL="0" marR="0">
              <a:lnSpc>
                <a:spcPct val="105000"/>
              </a:lnSpc>
              <a:spcBef>
                <a:spcPts val="0"/>
              </a:spcBef>
              <a:spcAft>
                <a:spcPts val="0"/>
              </a:spcAft>
            </a:pPr>
            <a:r>
              <a:rPr lang="en-US" sz="1800">
                <a:effectLst/>
                <a:latin typeface="Arial" panose="020B0604020202020204" pitchFamily="34" charset="0"/>
                <a:ea typeface="Calibri" panose="020F0502020204030204" pitchFamily="34" charset="0"/>
                <a:cs typeface="Times New Roman" panose="02020603050405020304" pitchFamily="18" charset="0"/>
              </a:rPr>
              <a:t>The following are the WIL attributes that institutions should consider when completing the WIL record in PAPRS: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205"/>
              </a:lnSpc>
              <a:spcBef>
                <a:spcPts val="0"/>
              </a:spcBef>
              <a:spcAft>
                <a:spcPts val="0"/>
              </a:spcAft>
              <a:buFont typeface="Symbol" panose="05050102010706020507" pitchFamily="18" charset="2"/>
              <a:buChar char=""/>
            </a:pPr>
            <a:r>
              <a:rPr lang="en-CA" sz="1800" u="sng">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Co-operative Education</a:t>
            </a:r>
            <a:r>
              <a:rPr lang="en-CA"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(alternating or internship models) – Co-op alternating consists of alternating academic terms and paid work terms. Co-op internship consists of several co-op work terms back-to-back. In both models, work terms provide experience in a workplace setting related to the student’s field of study. The number of required work terms varies by program; however, the time spent in work terms must be at least 30 per cent of the time spent in academic study for programs over two years in length and 25 per cent of time for programs two years and shorter in length.</a:t>
            </a:r>
            <a:endParaRPr lang="en-US" sz="1800">
              <a:effectLst/>
              <a:latin typeface="Lato" panose="020F0502020204030203" pitchFamily="34" charset="0"/>
              <a:ea typeface="Calibri" panose="020F0502020204030204" pitchFamily="34" charset="0"/>
              <a:cs typeface="Times New Roman" panose="02020603050405020304" pitchFamily="18" charset="0"/>
            </a:endParaRPr>
          </a:p>
          <a:p>
            <a:pPr marL="342900" marR="0" lvl="0" indent="-342900">
              <a:lnSpc>
                <a:spcPts val="1205"/>
              </a:lnSpc>
              <a:spcBef>
                <a:spcPts val="0"/>
              </a:spcBef>
              <a:spcAft>
                <a:spcPts val="0"/>
              </a:spcAft>
              <a:buFont typeface="Symbol" panose="05050102010706020507" pitchFamily="18" charset="2"/>
              <a:buChar char=""/>
            </a:pPr>
            <a:r>
              <a:rPr lang="en-CA" sz="1800" u="sng">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Internship</a:t>
            </a:r>
            <a:r>
              <a:rPr lang="en-CA"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consists of one discipline specific (typically full-time), supervised, structured, paid or unpaid, practice placement. Internships may occur in the middle of an academic program or after all academic coursework has been completed and prior to graduation. Internships can be of any length, but are typically 12 to 16 months long.</a:t>
            </a:r>
            <a:endParaRPr lang="en-US" sz="1800">
              <a:effectLst/>
              <a:latin typeface="Lato" panose="020F0502020204030203" pitchFamily="34" charset="0"/>
              <a:ea typeface="Calibri" panose="020F0502020204030204" pitchFamily="34" charset="0"/>
              <a:cs typeface="Times New Roman" panose="02020603050405020304" pitchFamily="18" charset="0"/>
            </a:endParaRPr>
          </a:p>
          <a:p>
            <a:pPr marL="342900" marR="0" lvl="0" indent="-342900">
              <a:lnSpc>
                <a:spcPts val="1205"/>
              </a:lnSpc>
              <a:spcBef>
                <a:spcPts val="0"/>
              </a:spcBef>
              <a:spcAft>
                <a:spcPts val="0"/>
              </a:spcAft>
              <a:buFont typeface="Symbol" panose="05050102010706020507" pitchFamily="18" charset="2"/>
              <a:buChar char=""/>
            </a:pPr>
            <a:r>
              <a:rPr lang="en-CA" sz="1800" u="sng">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Service Learning</a:t>
            </a:r>
            <a:r>
              <a:rPr lang="en-CA"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integrates meaningful community service with classroom instruction and critical reflection to enrich the learning experience and strengthen communities. In practice, students work in partnership with a community-based organization to apply their disciplinary knowledge to a challenge identified by the community.</a:t>
            </a:r>
            <a:endParaRPr lang="en-US" sz="1800">
              <a:effectLst/>
              <a:latin typeface="Lato" panose="020F0502020204030203" pitchFamily="34" charset="0"/>
              <a:ea typeface="Calibri" panose="020F0502020204030204" pitchFamily="34" charset="0"/>
              <a:cs typeface="Times New Roman" panose="02020603050405020304" pitchFamily="18" charset="0"/>
            </a:endParaRPr>
          </a:p>
          <a:p>
            <a:pPr marL="342900" marR="0" lvl="0" indent="-342900">
              <a:lnSpc>
                <a:spcPts val="1205"/>
              </a:lnSpc>
              <a:spcBef>
                <a:spcPts val="0"/>
              </a:spcBef>
              <a:spcAft>
                <a:spcPts val="0"/>
              </a:spcAft>
              <a:buFont typeface="Symbol" panose="05050102010706020507" pitchFamily="18" charset="2"/>
              <a:buChar char=""/>
            </a:pPr>
            <a:r>
              <a:rPr lang="en-CA" sz="1800" u="sng">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Field Placement</a:t>
            </a:r>
            <a:r>
              <a:rPr lang="en-CA"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Provides students with an intensive part-time/short-term hands-on practical experience in a setting relevant to their subject of study. Field placements may not require supervision of a registered or licensed professional and the completed work experience hours are not required for professional certification.</a:t>
            </a:r>
            <a:endParaRPr lang="en-US" sz="1800">
              <a:effectLst/>
              <a:latin typeface="Lato" panose="020F0502020204030203" pitchFamily="34" charset="0"/>
              <a:ea typeface="Calibri" panose="020F0502020204030204" pitchFamily="34" charset="0"/>
              <a:cs typeface="Times New Roman" panose="02020603050405020304" pitchFamily="18" charset="0"/>
            </a:endParaRPr>
          </a:p>
          <a:p>
            <a:pPr marL="342900" marR="0" lvl="0" indent="-342900">
              <a:lnSpc>
                <a:spcPts val="1205"/>
              </a:lnSpc>
              <a:spcBef>
                <a:spcPts val="0"/>
              </a:spcBef>
              <a:spcAft>
                <a:spcPts val="0"/>
              </a:spcAft>
              <a:buFont typeface="Symbol" panose="05050102010706020507" pitchFamily="18" charset="2"/>
              <a:buChar char=""/>
            </a:pPr>
            <a:r>
              <a:rPr lang="en-CA" sz="1800" u="sng">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Mandatory Clinical Placement</a:t>
            </a:r>
            <a:r>
              <a:rPr lang="en-CA"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Involves work experience under the supervision of an experienced registered or licensed professional (e.g. preceptor) in any discipline that requires practice-based work experience for professional licensure or certification. Practical are generally unpaid and, as the work is done in a supervised setting, typically students do not have their own workload/caseload.</a:t>
            </a:r>
            <a:endParaRPr lang="en-US" sz="1800">
              <a:effectLst/>
              <a:latin typeface="Lato" panose="020F0502020204030203" pitchFamily="34" charset="0"/>
              <a:ea typeface="Calibri" panose="020F0502020204030204" pitchFamily="34" charset="0"/>
              <a:cs typeface="Times New Roman" panose="02020603050405020304" pitchFamily="18" charset="0"/>
            </a:endParaRPr>
          </a:p>
          <a:p>
            <a:pPr marL="342900" marR="0" lvl="0" indent="-342900">
              <a:lnSpc>
                <a:spcPct val="105000"/>
              </a:lnSpc>
              <a:spcBef>
                <a:spcPts val="0"/>
              </a:spcBef>
              <a:spcAft>
                <a:spcPts val="0"/>
              </a:spcAft>
              <a:buFont typeface="Symbol" panose="05050102010706020507" pitchFamily="18" charset="2"/>
              <a:buChar char=""/>
            </a:pPr>
            <a:r>
              <a:rPr lang="en-US" sz="1800" u="sng">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Directed Field Study</a:t>
            </a: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a:t>
            </a:r>
            <a:r>
              <a:rPr lang="en-US" sz="1800">
                <a:effectLst/>
                <a:latin typeface="Arial" panose="020B0604020202020204" pitchFamily="34" charset="0"/>
                <a:ea typeface="Calibri" panose="020F0502020204030204" pitchFamily="34" charset="0"/>
                <a:cs typeface="Times New Roman" panose="02020603050405020304" pitchFamily="18" charset="0"/>
              </a:rPr>
              <a:t>comprises the fourth year of study of an Applied Degree program and provides career preparation in specific fields and industries through a combination of theoretical and experiential learning.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5000"/>
              </a:lnSpc>
              <a:spcBef>
                <a:spcPts val="0"/>
              </a:spcBef>
              <a:spcAft>
                <a:spcPts val="0"/>
              </a:spcAft>
              <a:buFont typeface="Symbol" panose="05050102010706020507" pitchFamily="18" charset="2"/>
              <a:buChar char=""/>
            </a:pPr>
            <a:r>
              <a:rPr lang="en-US" sz="1800" u="sng">
                <a:effectLst/>
                <a:latin typeface="Arial" panose="020B0604020202020204" pitchFamily="34" charset="0"/>
                <a:ea typeface="Calibri" panose="020F0502020204030204" pitchFamily="34" charset="0"/>
                <a:cs typeface="Times New Roman" panose="02020603050405020304" pitchFamily="18" charset="0"/>
              </a:rPr>
              <a:t>Other</a:t>
            </a:r>
            <a:r>
              <a:rPr lang="en-US" sz="1800">
                <a:effectLst/>
                <a:latin typeface="Arial" panose="020B0604020202020204" pitchFamily="34" charset="0"/>
                <a:ea typeface="Calibri" panose="020F0502020204030204" pitchFamily="34" charset="0"/>
                <a:cs typeface="Times New Roman" panose="02020603050405020304" pitchFamily="18" charset="0"/>
              </a:rPr>
              <a:t> – this applies to WIL attributes that do not fall within the attributes defined above.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71D3FA76-9BD0-4ABD-AED8-C83114B837A2}" type="slidenum">
              <a:rPr lang="en-US" smtClean="0"/>
              <a:t>9</a:t>
            </a:fld>
            <a:endParaRPr lang="en-US"/>
          </a:p>
        </p:txBody>
      </p:sp>
    </p:spTree>
    <p:extLst>
      <p:ext uri="{BB962C8B-B14F-4D97-AF65-F5344CB8AC3E}">
        <p14:creationId xmlns:p14="http://schemas.microsoft.com/office/powerpoint/2010/main" val="3840427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Open PAPRS registry to</a:t>
            </a:r>
            <a:r>
              <a:rPr lang="en-US" baseline="0"/>
              <a:t> project and share templates to walk through</a:t>
            </a:r>
            <a:endParaRPr lang="en-US"/>
          </a:p>
        </p:txBody>
      </p:sp>
      <p:sp>
        <p:nvSpPr>
          <p:cNvPr id="4" name="Slide Number Placeholder 3"/>
          <p:cNvSpPr>
            <a:spLocks noGrp="1"/>
          </p:cNvSpPr>
          <p:nvPr>
            <p:ph type="sldNum" sz="quarter" idx="10"/>
          </p:nvPr>
        </p:nvSpPr>
        <p:spPr/>
        <p:txBody>
          <a:bodyPr/>
          <a:lstStyle/>
          <a:p>
            <a:fld id="{71D3FA76-9BD0-4ABD-AED8-C83114B837A2}" type="slidenum">
              <a:rPr lang="en-US" smtClean="0"/>
              <a:t>18</a:t>
            </a:fld>
            <a:endParaRPr lang="en-US"/>
          </a:p>
        </p:txBody>
      </p:sp>
    </p:spTree>
    <p:extLst>
      <p:ext uri="{BB962C8B-B14F-4D97-AF65-F5344CB8AC3E}">
        <p14:creationId xmlns:p14="http://schemas.microsoft.com/office/powerpoint/2010/main" val="1171743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39131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434212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FBDFDC-BA19-4FAA-92F4-AEF0A6A0306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751850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86ECC88-F43C-4830-965D-27FB6669DA5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3440783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86ECC88-F43C-4830-965D-27FB6669DA5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FBDFDC-BA19-4FAA-92F4-AEF0A6A0306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750352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86ECC88-F43C-4830-965D-27FB6669DA5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1913961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2391180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3304897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71566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6ECC88-F43C-4830-965D-27FB6669DA5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330162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6ECC88-F43C-4830-965D-27FB6669DA5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2433858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6ECC88-F43C-4830-965D-27FB6669DA50}"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402172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6ECC88-F43C-4830-965D-27FB6669DA50}"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51404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ECC88-F43C-4830-965D-27FB6669DA50}"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1858744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6ECC88-F43C-4830-965D-27FB6669DA5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648409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6ECC88-F43C-4830-965D-27FB6669DA5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FBDFDC-BA19-4FAA-92F4-AEF0A6A03064}" type="slidenum">
              <a:rPr lang="en-US" smtClean="0"/>
              <a:t>‹#›</a:t>
            </a:fld>
            <a:endParaRPr lang="en-US"/>
          </a:p>
        </p:txBody>
      </p:sp>
    </p:spTree>
    <p:extLst>
      <p:ext uri="{BB962C8B-B14F-4D97-AF65-F5344CB8AC3E}">
        <p14:creationId xmlns:p14="http://schemas.microsoft.com/office/powerpoint/2010/main" val="16135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86ECC88-F43C-4830-965D-27FB6669DA50}" type="datetimeFigureOut">
              <a:rPr lang="en-US" smtClean="0"/>
              <a:t>7/29/2024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FFBDFDC-BA19-4FAA-92F4-AEF0A6A03064}" type="slidenum">
              <a:rPr lang="en-US" smtClean="0"/>
              <a:t>‹#›</a:t>
            </a:fld>
            <a:endParaRPr lang="en-US"/>
          </a:p>
        </p:txBody>
      </p:sp>
    </p:spTree>
    <p:extLst>
      <p:ext uri="{BB962C8B-B14F-4D97-AF65-F5344CB8AC3E}">
        <p14:creationId xmlns:p14="http://schemas.microsoft.com/office/powerpoint/2010/main" val="20953730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https://keyanomailca-my.sharepoint.com/:x:/g/personal/lynn_clarke_keyano_ca/EU7dYjJ56KpFuUhEZHivOToBAbD-hp5SWUVIkfm4S9RMuQ?e=Ky5iCk" TargetMode="Externa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hyperlink" Target="https://keyanomailca-my.sharepoint.com/:x:/g/personal/lynn_clarke_keyano_ca/EU7dYjJ56KpFuUhEZHivOToBAbD-hp5SWUVIkfm4S9RMuQ?e=Ky5iCk" TargetMode="Externa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hyperlink" Target="https://keyanomailca-my.sharepoint.com/:x:/g/personal/lynn_clarke_keyano_ca/EU7dYjJ56KpFuUhEZHivOToBAbD-hp5SWUVIkfm4S9RMuQ?e=Ky5iCk" TargetMode="Externa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keyanomailca.sharepoint.com/:w:/t/QARS-ProgramDevelopmentBudget/EUr2bv6DTplLjKaJEHGjnMUBYK5Iw-59NoO3Kz2lkbzMlw?e=gqSyUP" TargetMode="Externa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s://paprs.ae.alberta.ca/Account/login?ReturnUrl=%2f"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hyperlink" Target="https://keyanomailca-my.sharepoint.com/:x:/g/personal/lynn_clarke_keyano_ca/EU7dYjJ56KpFuUhEZHivOToBAbD-hp5SWUVIkfm4S9RMuQ?e=Ky5iCk" TargetMode="Externa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hyperlink" Target="https://connect.keyano.ca/cmte/AcademicCouncil/SitePages/Home.aspx"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hyperlink" Target="https://keyanomailca-my.sharepoint.com/:x:/g/personal/lynn_clarke_keyano_ca/EU7dYjJ56KpFuUhEZHivOToBAbD-hp5SWUVIkfm4S9RMuQ?e=Ky5iC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New Program Development Proposals @ Keyano College</a:t>
            </a:r>
          </a:p>
        </p:txBody>
      </p:sp>
      <p:sp>
        <p:nvSpPr>
          <p:cNvPr id="3" name="Subtitle 2"/>
          <p:cNvSpPr>
            <a:spLocks noGrp="1"/>
          </p:cNvSpPr>
          <p:nvPr>
            <p:ph type="subTitle" idx="1"/>
          </p:nvPr>
        </p:nvSpPr>
        <p:spPr/>
        <p:txBody>
          <a:bodyPr/>
          <a:lstStyle/>
          <a:p>
            <a:r>
              <a:rPr lang="en-US"/>
              <a:t>New programs; major program changes</a:t>
            </a:r>
          </a:p>
        </p:txBody>
      </p:sp>
    </p:spTree>
    <p:custDataLst>
      <p:tags r:id="rId1"/>
    </p:custDataLst>
    <p:extLst>
      <p:ext uri="{BB962C8B-B14F-4D97-AF65-F5344CB8AC3E}">
        <p14:creationId xmlns:p14="http://schemas.microsoft.com/office/powerpoint/2010/main" val="1541335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P4 - Academic Council form; </a:t>
            </a:r>
            <a:br>
              <a:rPr lang="en-US"/>
            </a:br>
            <a:r>
              <a:rPr lang="en-US"/>
              <a:t>Major sections</a:t>
            </a:r>
            <a:endParaRPr lang="en-US">
              <a:hlinkClick r:id="rId3"/>
            </a:endParaRPr>
          </a:p>
        </p:txBody>
      </p:sp>
      <p:sp>
        <p:nvSpPr>
          <p:cNvPr id="3" name="Content Placeholder 2"/>
          <p:cNvSpPr>
            <a:spLocks noGrp="1"/>
          </p:cNvSpPr>
          <p:nvPr>
            <p:ph idx="1"/>
          </p:nvPr>
        </p:nvSpPr>
        <p:spPr/>
        <p:txBody>
          <a:bodyPr>
            <a:normAutofit/>
          </a:bodyPr>
          <a:lstStyle/>
          <a:p>
            <a:pPr marL="457200" lvl="1" indent="0">
              <a:buNone/>
            </a:pPr>
            <a:endParaRPr lang="en-US" sz="2400"/>
          </a:p>
          <a:p>
            <a:pPr lvl="1"/>
            <a:endParaRPr lang="en-US" sz="2400"/>
          </a:p>
          <a:p>
            <a:pPr marL="57150" indent="0">
              <a:buNone/>
            </a:pPr>
            <a:endParaRPr lang="en-US" sz="2800"/>
          </a:p>
          <a:p>
            <a:pPr marL="0" indent="0">
              <a:buNone/>
            </a:pPr>
            <a:endParaRPr lang="en-US" sz="2800"/>
          </a:p>
          <a:p>
            <a:endParaRPr lang="en-US" sz="2800"/>
          </a:p>
          <a:p>
            <a:endParaRPr lang="en-US" sz="2800"/>
          </a:p>
        </p:txBody>
      </p:sp>
      <p:sp>
        <p:nvSpPr>
          <p:cNvPr id="4" name="Content Placeholder 2">
            <a:extLst>
              <a:ext uri="{FF2B5EF4-FFF2-40B4-BE49-F238E27FC236}">
                <a16:creationId xmlns:a16="http://schemas.microsoft.com/office/drawing/2014/main" id="{95D51A2D-BE11-4A86-A0E7-462FED8D6B40}"/>
              </a:ext>
            </a:extLst>
          </p:cNvPr>
          <p:cNvSpPr txBox="1">
            <a:spLocks/>
          </p:cNvSpPr>
          <p:nvPr/>
        </p:nvSpPr>
        <p:spPr>
          <a:xfrm>
            <a:off x="2589212" y="1937657"/>
            <a:ext cx="9722497" cy="47244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a:t>C: </a:t>
            </a:r>
            <a:r>
              <a:rPr lang="en-US" sz="2400" err="1"/>
              <a:t>Labour</a:t>
            </a:r>
            <a:r>
              <a:rPr lang="en-US" sz="2400"/>
              <a:t> Market Demand &amp; Enrolment planning</a:t>
            </a:r>
          </a:p>
          <a:p>
            <a:pPr lvl="1"/>
            <a:r>
              <a:rPr lang="en-US" sz="2200"/>
              <a:t>Demand for program, consultation evidence, sustainability</a:t>
            </a:r>
          </a:p>
          <a:p>
            <a:pPr lvl="2"/>
            <a:r>
              <a:rPr lang="en-US" sz="2000"/>
              <a:t>In cases where </a:t>
            </a:r>
            <a:r>
              <a:rPr lang="en-US" sz="2000" err="1"/>
              <a:t>labour</a:t>
            </a:r>
            <a:r>
              <a:rPr lang="en-US" sz="2000"/>
              <a:t> market demand is not the primary driver for creating the program, provide social and/or community benefits</a:t>
            </a:r>
          </a:p>
          <a:p>
            <a:pPr lvl="1"/>
            <a:r>
              <a:rPr lang="en-US" sz="2200"/>
              <a:t>Projected student enrolment </a:t>
            </a:r>
          </a:p>
          <a:p>
            <a:pPr lvl="2"/>
            <a:r>
              <a:rPr lang="en-US" sz="2000"/>
              <a:t>International students</a:t>
            </a:r>
          </a:p>
          <a:p>
            <a:r>
              <a:rPr lang="en-US" sz="2400"/>
              <a:t>D: Quality considerations</a:t>
            </a:r>
          </a:p>
          <a:p>
            <a:r>
              <a:rPr lang="en-US" sz="2400"/>
              <a:t>E: Financial Viability and Sustainability</a:t>
            </a:r>
          </a:p>
          <a:p>
            <a:pPr lvl="1"/>
            <a:r>
              <a:rPr lang="en-US" sz="2000"/>
              <a:t>Funding sources, risk mitigation</a:t>
            </a:r>
          </a:p>
          <a:p>
            <a:pPr lvl="1"/>
            <a:r>
              <a:rPr lang="en-US" sz="2000"/>
              <a:t>Tuition &amp; fee projections</a:t>
            </a:r>
          </a:p>
        </p:txBody>
      </p:sp>
    </p:spTree>
    <p:custDataLst>
      <p:tags r:id="rId1"/>
    </p:custDataLst>
    <p:extLst>
      <p:ext uri="{BB962C8B-B14F-4D97-AF65-F5344CB8AC3E}">
        <p14:creationId xmlns:p14="http://schemas.microsoft.com/office/powerpoint/2010/main" val="4280360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P4 - Academic Council form; </a:t>
            </a:r>
            <a:br>
              <a:rPr lang="en-US"/>
            </a:br>
            <a:r>
              <a:rPr lang="en-US"/>
              <a:t>Major sections</a:t>
            </a:r>
            <a:endParaRPr lang="en-US">
              <a:hlinkClick r:id="rId3"/>
            </a:endParaRPr>
          </a:p>
        </p:txBody>
      </p:sp>
      <p:sp>
        <p:nvSpPr>
          <p:cNvPr id="3" name="Content Placeholder 2"/>
          <p:cNvSpPr>
            <a:spLocks noGrp="1"/>
          </p:cNvSpPr>
          <p:nvPr>
            <p:ph idx="1"/>
          </p:nvPr>
        </p:nvSpPr>
        <p:spPr/>
        <p:txBody>
          <a:bodyPr>
            <a:normAutofit/>
          </a:bodyPr>
          <a:lstStyle/>
          <a:p>
            <a:pPr marL="457200" lvl="1" indent="0">
              <a:buNone/>
            </a:pPr>
            <a:endParaRPr lang="en-US" sz="2400"/>
          </a:p>
          <a:p>
            <a:pPr lvl="1"/>
            <a:endParaRPr lang="en-US" sz="2400"/>
          </a:p>
          <a:p>
            <a:pPr marL="57150" indent="0">
              <a:buNone/>
            </a:pPr>
            <a:endParaRPr lang="en-US" sz="2800"/>
          </a:p>
          <a:p>
            <a:pPr marL="0" indent="0">
              <a:buNone/>
            </a:pPr>
            <a:endParaRPr lang="en-US" sz="2800"/>
          </a:p>
          <a:p>
            <a:endParaRPr lang="en-US" sz="2800"/>
          </a:p>
          <a:p>
            <a:endParaRPr lang="en-US" sz="2800"/>
          </a:p>
        </p:txBody>
      </p:sp>
      <p:sp>
        <p:nvSpPr>
          <p:cNvPr id="4" name="Content Placeholder 2">
            <a:extLst>
              <a:ext uri="{FF2B5EF4-FFF2-40B4-BE49-F238E27FC236}">
                <a16:creationId xmlns:a16="http://schemas.microsoft.com/office/drawing/2014/main" id="{95D51A2D-BE11-4A86-A0E7-462FED8D6B40}"/>
              </a:ext>
            </a:extLst>
          </p:cNvPr>
          <p:cNvSpPr txBox="1">
            <a:spLocks/>
          </p:cNvSpPr>
          <p:nvPr/>
        </p:nvSpPr>
        <p:spPr>
          <a:xfrm>
            <a:off x="2589212" y="2340430"/>
            <a:ext cx="9722497" cy="47244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a:t>F: Institutional Impact, review and approvals</a:t>
            </a:r>
          </a:p>
          <a:p>
            <a:r>
              <a:rPr lang="en-US" sz="2400"/>
              <a:t>G: System impact</a:t>
            </a:r>
          </a:p>
          <a:p>
            <a:pPr lvl="1"/>
            <a:r>
              <a:rPr lang="en-US" sz="2200"/>
              <a:t>Program duplication</a:t>
            </a:r>
          </a:p>
          <a:p>
            <a:pPr lvl="1"/>
            <a:r>
              <a:rPr lang="en-US" sz="2200"/>
              <a:t>Learner pathways</a:t>
            </a:r>
          </a:p>
          <a:p>
            <a:r>
              <a:rPr lang="en-US" sz="2400"/>
              <a:t>H: Other considerations</a:t>
            </a:r>
          </a:p>
        </p:txBody>
      </p:sp>
    </p:spTree>
    <p:custDataLst>
      <p:tags r:id="rId1"/>
    </p:custDataLst>
    <p:extLst>
      <p:ext uri="{BB962C8B-B14F-4D97-AF65-F5344CB8AC3E}">
        <p14:creationId xmlns:p14="http://schemas.microsoft.com/office/powerpoint/2010/main" val="228225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Supporting Resources</a:t>
            </a:r>
            <a:endParaRPr lang="en-US">
              <a:hlinkClick r:id="rId3"/>
            </a:endParaRPr>
          </a:p>
        </p:txBody>
      </p:sp>
      <p:sp>
        <p:nvSpPr>
          <p:cNvPr id="3" name="Content Placeholder 2"/>
          <p:cNvSpPr>
            <a:spLocks noGrp="1"/>
          </p:cNvSpPr>
          <p:nvPr>
            <p:ph idx="1"/>
          </p:nvPr>
        </p:nvSpPr>
        <p:spPr/>
        <p:txBody>
          <a:bodyPr>
            <a:normAutofit/>
          </a:bodyPr>
          <a:lstStyle/>
          <a:p>
            <a:pPr marL="457200" lvl="1" indent="0">
              <a:buNone/>
            </a:pPr>
            <a:endParaRPr lang="en-US" sz="2400"/>
          </a:p>
          <a:p>
            <a:pPr lvl="1"/>
            <a:endParaRPr lang="en-US" sz="2400"/>
          </a:p>
          <a:p>
            <a:pPr marL="57150" indent="0">
              <a:buNone/>
            </a:pPr>
            <a:endParaRPr lang="en-US" sz="2800"/>
          </a:p>
          <a:p>
            <a:pPr marL="0" indent="0">
              <a:buNone/>
            </a:pPr>
            <a:endParaRPr lang="en-US" sz="2800"/>
          </a:p>
          <a:p>
            <a:endParaRPr lang="en-US" sz="2800"/>
          </a:p>
          <a:p>
            <a:endParaRPr lang="en-US" sz="2800"/>
          </a:p>
        </p:txBody>
      </p:sp>
      <p:sp>
        <p:nvSpPr>
          <p:cNvPr id="4" name="Content Placeholder 2">
            <a:extLst>
              <a:ext uri="{FF2B5EF4-FFF2-40B4-BE49-F238E27FC236}">
                <a16:creationId xmlns:a16="http://schemas.microsoft.com/office/drawing/2014/main" id="{95D51A2D-BE11-4A86-A0E7-462FED8D6B40}"/>
              </a:ext>
            </a:extLst>
          </p:cNvPr>
          <p:cNvSpPr txBox="1">
            <a:spLocks/>
          </p:cNvSpPr>
          <p:nvPr/>
        </p:nvSpPr>
        <p:spPr>
          <a:xfrm>
            <a:off x="2589212" y="1785258"/>
            <a:ext cx="9722497" cy="4724400"/>
          </a:xfrm>
          <a:prstGeom prst="rect">
            <a:avLst/>
          </a:prstGeom>
        </p:spPr>
        <p:txBody>
          <a:bodyPr vert="horz" lIns="91440" tIns="45720" rIns="91440" bIns="45720" rtlCol="0" anchor="t">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t>Applied Research &amp; Innovation [ Teaching &amp; Learning]</a:t>
            </a:r>
          </a:p>
          <a:p>
            <a:pPr lvl="1"/>
            <a:r>
              <a:rPr lang="en-US" sz="2200" dirty="0"/>
              <a:t>DACUM </a:t>
            </a:r>
          </a:p>
          <a:p>
            <a:pPr lvl="1"/>
            <a:r>
              <a:rPr lang="en-US" sz="2200" dirty="0"/>
              <a:t>New Program Development Checklist</a:t>
            </a:r>
          </a:p>
          <a:p>
            <a:r>
              <a:rPr lang="en-US" sz="2400" dirty="0"/>
              <a:t>Institutional Research</a:t>
            </a:r>
          </a:p>
          <a:p>
            <a:r>
              <a:rPr lang="en-US" sz="2400" dirty="0"/>
              <a:t>Office of the Registrar</a:t>
            </a:r>
          </a:p>
          <a:p>
            <a:r>
              <a:rPr lang="en-US" sz="2400" dirty="0" err="1"/>
              <a:t>Labour</a:t>
            </a:r>
            <a:r>
              <a:rPr lang="en-US" sz="2400" dirty="0"/>
              <a:t> Market Analysis (i.e. </a:t>
            </a:r>
            <a:r>
              <a:rPr lang="en-US" sz="2400"/>
              <a:t>Hanover Research) </a:t>
            </a:r>
          </a:p>
          <a:p>
            <a:r>
              <a:rPr lang="en-US" sz="2400" dirty="0"/>
              <a:t>PAPRS Guidelines documents</a:t>
            </a:r>
          </a:p>
          <a:p>
            <a:endParaRPr lang="en-US" sz="2400" dirty="0"/>
          </a:p>
          <a:p>
            <a:r>
              <a:rPr lang="en-US" sz="2400" dirty="0"/>
              <a:t>Internal consultations:  KCFA, SAKC, DC, ITS, Library, WIL, OR, facilities, etc. </a:t>
            </a:r>
          </a:p>
        </p:txBody>
      </p:sp>
    </p:spTree>
    <p:custDataLst>
      <p:tags r:id="rId1"/>
    </p:custDataLst>
    <p:extLst>
      <p:ext uri="{BB962C8B-B14F-4D97-AF65-F5344CB8AC3E}">
        <p14:creationId xmlns:p14="http://schemas.microsoft.com/office/powerpoint/2010/main" val="762111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
            <a:r>
              <a:rPr lang="en-US"/>
              <a:t>Internal review and approvals</a:t>
            </a:r>
          </a:p>
        </p:txBody>
      </p:sp>
      <p:sp>
        <p:nvSpPr>
          <p:cNvPr id="3" name="Content Placeholder 2"/>
          <p:cNvSpPr>
            <a:spLocks noGrp="1"/>
          </p:cNvSpPr>
          <p:nvPr>
            <p:ph idx="1"/>
          </p:nvPr>
        </p:nvSpPr>
        <p:spPr>
          <a:xfrm>
            <a:off x="2589212" y="1905000"/>
            <a:ext cx="8915400" cy="3777622"/>
          </a:xfrm>
        </p:spPr>
        <p:txBody>
          <a:bodyPr>
            <a:normAutofit/>
          </a:bodyPr>
          <a:lstStyle/>
          <a:p>
            <a:r>
              <a:rPr lang="en-US" sz="2800"/>
              <a:t>Academic Council Matrix</a:t>
            </a:r>
          </a:p>
          <a:p>
            <a:pPr lvl="1"/>
            <a:r>
              <a:rPr lang="en-US" sz="2400"/>
              <a:t> C – Consultation</a:t>
            </a:r>
          </a:p>
          <a:p>
            <a:pPr lvl="1"/>
            <a:r>
              <a:rPr lang="en-US" sz="2400"/>
              <a:t> D – Decision</a:t>
            </a:r>
          </a:p>
          <a:p>
            <a:pPr lvl="1"/>
            <a:r>
              <a:rPr lang="en-US" sz="2400"/>
              <a:t> R – Recommend</a:t>
            </a:r>
          </a:p>
          <a:p>
            <a:pPr lvl="1"/>
            <a:r>
              <a:rPr lang="en-US" sz="2400"/>
              <a:t> I - Information </a:t>
            </a:r>
          </a:p>
          <a:p>
            <a:endParaRPr lang="en-US" sz="2800"/>
          </a:p>
          <a:p>
            <a:endParaRPr lang="en-US" sz="2800"/>
          </a:p>
          <a:p>
            <a:endParaRPr lang="en-US" sz="2800"/>
          </a:p>
        </p:txBody>
      </p:sp>
    </p:spTree>
    <p:custDataLst>
      <p:tags r:id="rId1"/>
    </p:custDataLst>
    <p:extLst>
      <p:ext uri="{BB962C8B-B14F-4D97-AF65-F5344CB8AC3E}">
        <p14:creationId xmlns:p14="http://schemas.microsoft.com/office/powerpoint/2010/main" val="2332870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External review &amp; approval</a:t>
            </a:r>
            <a:br>
              <a:rPr lang="en-US"/>
            </a:br>
            <a:r>
              <a:rPr lang="en-US"/>
              <a:t>What is PAPRS?</a:t>
            </a:r>
          </a:p>
        </p:txBody>
      </p:sp>
      <p:sp>
        <p:nvSpPr>
          <p:cNvPr id="3" name="Content Placeholder 2"/>
          <p:cNvSpPr>
            <a:spLocks noGrp="1"/>
          </p:cNvSpPr>
          <p:nvPr>
            <p:ph idx="1"/>
          </p:nvPr>
        </p:nvSpPr>
        <p:spPr/>
        <p:txBody>
          <a:bodyPr>
            <a:normAutofit/>
          </a:bodyPr>
          <a:lstStyle/>
          <a:p>
            <a:r>
              <a:rPr lang="en-US" sz="2400"/>
              <a:t>Provider &amp; Program Registry System (PAPRS)</a:t>
            </a:r>
          </a:p>
          <a:p>
            <a:r>
              <a:rPr lang="en-US" sz="2400"/>
              <a:t>Governed by Post-Secondary Learning Act</a:t>
            </a:r>
          </a:p>
          <a:p>
            <a:pPr lvl="1"/>
            <a:r>
              <a:rPr lang="en-US" sz="2000"/>
              <a:t>Programs of Study Regulation stipulates that institutions need to apply to the Ministry for approval of all new programs of study and for various program changes (i.e. name change, credit load change, suspensions, terminations) </a:t>
            </a:r>
          </a:p>
        </p:txBody>
      </p:sp>
    </p:spTree>
    <p:custDataLst>
      <p:tags r:id="rId1"/>
    </p:custDataLst>
    <p:extLst>
      <p:ext uri="{BB962C8B-B14F-4D97-AF65-F5344CB8AC3E}">
        <p14:creationId xmlns:p14="http://schemas.microsoft.com/office/powerpoint/2010/main" val="523644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PAPRS submission process</a:t>
            </a:r>
          </a:p>
        </p:txBody>
      </p:sp>
      <p:sp>
        <p:nvSpPr>
          <p:cNvPr id="3" name="Content Placeholder 2"/>
          <p:cNvSpPr>
            <a:spLocks noGrp="1"/>
          </p:cNvSpPr>
          <p:nvPr>
            <p:ph idx="1"/>
          </p:nvPr>
        </p:nvSpPr>
        <p:spPr>
          <a:xfrm>
            <a:off x="2676297" y="1567543"/>
            <a:ext cx="9200017" cy="5105399"/>
          </a:xfrm>
        </p:spPr>
        <p:txBody>
          <a:bodyPr vert="horz" lIns="91440" tIns="45720" rIns="91440" bIns="45720" rtlCol="0" anchor="t">
            <a:normAutofit fontScale="70000" lnSpcReduction="20000"/>
          </a:bodyPr>
          <a:lstStyle/>
          <a:p>
            <a:pPr>
              <a:lnSpc>
                <a:spcPct val="120000"/>
              </a:lnSpc>
            </a:pPr>
            <a:r>
              <a:rPr lang="en-US" sz="2400"/>
              <a:t>Approved documentation (including supporting) to be provided by program area to Applied Research &amp; Innovation [Teaching &amp; Learning] and Office of the Registrar after internal approval </a:t>
            </a:r>
          </a:p>
          <a:p>
            <a:pPr>
              <a:lnSpc>
                <a:spcPct val="120000"/>
              </a:lnSpc>
            </a:pPr>
            <a:r>
              <a:rPr lang="en-US" sz="2400"/>
              <a:t>Applied Research &amp; Innovation [Teaching &amp; Learning] and Office of the Registrar prepare PAPRS form; additional info required</a:t>
            </a:r>
          </a:p>
          <a:p>
            <a:pPr lvl="2">
              <a:lnSpc>
                <a:spcPct val="120000"/>
              </a:lnSpc>
              <a:buFont typeface="Wingdings" panose="05000000000000000000" pitchFamily="2" charset="2"/>
              <a:buChar char="v"/>
              <a:defRPr/>
            </a:pPr>
            <a:r>
              <a:rPr lang="en-US" sz="2200"/>
              <a:t>Program &amp; Specialization ID</a:t>
            </a:r>
          </a:p>
          <a:p>
            <a:pPr lvl="2">
              <a:lnSpc>
                <a:spcPct val="120000"/>
              </a:lnSpc>
              <a:buFont typeface="Wingdings" panose="05000000000000000000" pitchFamily="2" charset="2"/>
              <a:buChar char="v"/>
              <a:defRPr/>
            </a:pPr>
            <a:r>
              <a:rPr lang="en-US" sz="2200"/>
              <a:t>Funding source</a:t>
            </a:r>
          </a:p>
          <a:p>
            <a:pPr lvl="2">
              <a:lnSpc>
                <a:spcPct val="120000"/>
              </a:lnSpc>
              <a:buFont typeface="Wingdings" panose="05000000000000000000" pitchFamily="2" charset="2"/>
              <a:buChar char="v"/>
              <a:defRPr/>
            </a:pPr>
            <a:r>
              <a:rPr lang="en-US" sz="2200"/>
              <a:t>WIL attribute</a:t>
            </a:r>
          </a:p>
          <a:p>
            <a:pPr lvl="2">
              <a:lnSpc>
                <a:spcPct val="120000"/>
              </a:lnSpc>
              <a:buFont typeface="Wingdings" panose="05000000000000000000" pitchFamily="2" charset="2"/>
              <a:buChar char="v"/>
              <a:defRPr/>
            </a:pPr>
            <a:r>
              <a:rPr lang="en-US" sz="2200"/>
              <a:t>Year/Terms credit loads (if not typical semesters - non-sessional)</a:t>
            </a:r>
          </a:p>
          <a:p>
            <a:pPr lvl="2">
              <a:lnSpc>
                <a:spcPct val="120000"/>
              </a:lnSpc>
              <a:buFont typeface="Wingdings" panose="05000000000000000000" pitchFamily="2" charset="2"/>
              <a:buChar char="v"/>
              <a:defRPr/>
            </a:pPr>
            <a:r>
              <a:rPr lang="en-US" sz="2200"/>
              <a:t>CIP code</a:t>
            </a:r>
          </a:p>
          <a:p>
            <a:pPr>
              <a:lnSpc>
                <a:spcPct val="120000"/>
              </a:lnSpc>
            </a:pPr>
            <a:r>
              <a:rPr lang="en-US" sz="2400"/>
              <a:t>Online, electronic submission by Applied Research &amp; Innovation [ Teaching &amp; Learning] and/or Office of the Registrar</a:t>
            </a:r>
          </a:p>
          <a:p>
            <a:pPr lvl="1">
              <a:lnSpc>
                <a:spcPct val="120000"/>
              </a:lnSpc>
            </a:pPr>
            <a:r>
              <a:rPr lang="en-US" sz="2400"/>
              <a:t>Susie Bowles, Assoc. VP Student Experience &amp; Registrar </a:t>
            </a:r>
          </a:p>
          <a:p>
            <a:pPr lvl="1">
              <a:lnSpc>
                <a:spcPct val="120000"/>
              </a:lnSpc>
            </a:pPr>
            <a:r>
              <a:rPr lang="en-US" sz="2400"/>
              <a:t>Lynn Clarke, Learning and Development Specialist </a:t>
            </a:r>
            <a:endParaRPr lang="en-US"/>
          </a:p>
          <a:p>
            <a:pPr marL="0" indent="0">
              <a:buNone/>
            </a:pPr>
            <a:endParaRPr lang="en-US"/>
          </a:p>
        </p:txBody>
      </p:sp>
    </p:spTree>
    <p:custDataLst>
      <p:tags r:id="rId1"/>
    </p:custDataLst>
    <p:extLst>
      <p:ext uri="{BB962C8B-B14F-4D97-AF65-F5344CB8AC3E}">
        <p14:creationId xmlns:p14="http://schemas.microsoft.com/office/powerpoint/2010/main" val="3411988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80" y="0"/>
            <a:ext cx="8911687" cy="1280890"/>
          </a:xfrm>
        </p:spPr>
        <p:txBody>
          <a:bodyPr/>
          <a:lstStyle/>
          <a:p>
            <a:r>
              <a:rPr lang="en-US"/>
              <a:t>Process (new program) summary</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84692465"/>
              </p:ext>
            </p:extLst>
          </p:nvPr>
        </p:nvGraphicFramePr>
        <p:xfrm>
          <a:off x="1692322" y="655093"/>
          <a:ext cx="10181229" cy="6018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492294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B3F16-6676-4D43-A7A1-7FF3097D28A5}"/>
              </a:ext>
            </a:extLst>
          </p:cNvPr>
          <p:cNvSpPr>
            <a:spLocks noGrp="1"/>
          </p:cNvSpPr>
          <p:nvPr>
            <p:ph type="title"/>
          </p:nvPr>
        </p:nvSpPr>
        <p:spPr/>
        <p:txBody>
          <a:bodyPr/>
          <a:lstStyle/>
          <a:p>
            <a:r>
              <a:rPr lang="en-US"/>
              <a:t>Program Development Checklist</a:t>
            </a:r>
          </a:p>
        </p:txBody>
      </p:sp>
      <p:sp>
        <p:nvSpPr>
          <p:cNvPr id="3" name="Content Placeholder 2">
            <a:extLst>
              <a:ext uri="{FF2B5EF4-FFF2-40B4-BE49-F238E27FC236}">
                <a16:creationId xmlns:a16="http://schemas.microsoft.com/office/drawing/2014/main" id="{B176CC85-0874-457D-9474-C31B10859305}"/>
              </a:ext>
            </a:extLst>
          </p:cNvPr>
          <p:cNvSpPr>
            <a:spLocks noGrp="1"/>
          </p:cNvSpPr>
          <p:nvPr>
            <p:ph idx="1"/>
          </p:nvPr>
        </p:nvSpPr>
        <p:spPr/>
        <p:txBody>
          <a:bodyPr>
            <a:normAutofit/>
          </a:bodyPr>
          <a:lstStyle/>
          <a:p>
            <a:pPr>
              <a:lnSpc>
                <a:spcPct val="150000"/>
              </a:lnSpc>
            </a:pPr>
            <a:r>
              <a:rPr lang="en-US" sz="2400"/>
              <a:t>A </a:t>
            </a:r>
            <a:r>
              <a:rPr lang="en-US" sz="2400">
                <a:hlinkClick r:id="rId3"/>
              </a:rPr>
              <a:t>one-page</a:t>
            </a:r>
            <a:r>
              <a:rPr lang="en-US" sz="2400"/>
              <a:t> ‘new program development proposal checklist’ that outlines supports/resources. </a:t>
            </a:r>
          </a:p>
        </p:txBody>
      </p:sp>
    </p:spTree>
    <p:custDataLst>
      <p:tags r:id="rId1"/>
    </p:custDataLst>
    <p:extLst>
      <p:ext uri="{BB962C8B-B14F-4D97-AF65-F5344CB8AC3E}">
        <p14:creationId xmlns:p14="http://schemas.microsoft.com/office/powerpoint/2010/main" val="3128661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456448" y="187382"/>
            <a:ext cx="8911687" cy="1280890"/>
          </a:xfrm>
        </p:spPr>
        <p:txBody>
          <a:bodyPr/>
          <a:lstStyle/>
          <a:p>
            <a:r>
              <a:rPr lang="en-US"/>
              <a:t>Types of Program Proposal templates</a:t>
            </a:r>
          </a:p>
        </p:txBody>
      </p:sp>
      <p:sp>
        <p:nvSpPr>
          <p:cNvPr id="3" name="Content Placeholder 2"/>
          <p:cNvSpPr>
            <a:spLocks noGrp="1"/>
          </p:cNvSpPr>
          <p:nvPr>
            <p:ph idx="1"/>
          </p:nvPr>
        </p:nvSpPr>
        <p:spPr>
          <a:xfrm>
            <a:off x="2333692" y="827827"/>
            <a:ext cx="9157197" cy="4945553"/>
          </a:xfrm>
        </p:spPr>
        <p:txBody>
          <a:bodyPr>
            <a:noAutofit/>
          </a:bodyPr>
          <a:lstStyle/>
          <a:p>
            <a:r>
              <a:rPr lang="en-US" sz="2800" b="1"/>
              <a:t>Certificate,  Diploma and non-credential (credit)</a:t>
            </a:r>
          </a:p>
          <a:p>
            <a:r>
              <a:rPr lang="en-US" sz="2400"/>
              <a:t>Professional Certificates &amp; Diplomas (non-credit)</a:t>
            </a:r>
          </a:p>
          <a:p>
            <a:r>
              <a:rPr lang="en-US" sz="2400"/>
              <a:t>Load change</a:t>
            </a:r>
          </a:p>
          <a:p>
            <a:r>
              <a:rPr lang="en-US" sz="2400"/>
              <a:t>Program name change</a:t>
            </a:r>
          </a:p>
          <a:p>
            <a:r>
              <a:rPr lang="en-US" sz="2400"/>
              <a:t>Program recording template (apprenticeship)</a:t>
            </a:r>
          </a:p>
          <a:p>
            <a:r>
              <a:rPr lang="en-US" sz="2400"/>
              <a:t>Program suspension and extension of suspension</a:t>
            </a:r>
          </a:p>
          <a:p>
            <a:r>
              <a:rPr lang="en-US" sz="2400"/>
              <a:t>Program termination</a:t>
            </a:r>
          </a:p>
          <a:p>
            <a:r>
              <a:rPr lang="en-US" sz="2400"/>
              <a:t>Program reactivation</a:t>
            </a:r>
          </a:p>
          <a:p>
            <a:pPr marL="0" indent="0">
              <a:buNone/>
            </a:pPr>
            <a:endParaRPr lang="en-US" sz="2400"/>
          </a:p>
          <a:p>
            <a:pPr marL="0" indent="0">
              <a:buNone/>
            </a:pPr>
            <a:r>
              <a:rPr lang="en-US" sz="2400"/>
              <a:t>Note:  Collaborative programs may require submission, dependent on MOU and reviewed on a case-by-case basis</a:t>
            </a:r>
          </a:p>
          <a:p>
            <a:pPr marL="0" indent="0" algn="ctr">
              <a:buNone/>
            </a:pPr>
            <a:r>
              <a:rPr lang="en-US" sz="2400">
                <a:hlinkClick r:id="rId4"/>
              </a:rPr>
              <a:t>https://Paprs.ae.alberta.ca</a:t>
            </a:r>
            <a:endParaRPr lang="en-US" sz="2400"/>
          </a:p>
        </p:txBody>
      </p:sp>
    </p:spTree>
    <p:custDataLst>
      <p:tags r:id="rId1"/>
    </p:custDataLst>
    <p:extLst>
      <p:ext uri="{BB962C8B-B14F-4D97-AF65-F5344CB8AC3E}">
        <p14:creationId xmlns:p14="http://schemas.microsoft.com/office/powerpoint/2010/main" val="350767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Rationale</a:t>
            </a:r>
          </a:p>
        </p:txBody>
      </p:sp>
      <p:sp>
        <p:nvSpPr>
          <p:cNvPr id="3" name="Content Placeholder 2"/>
          <p:cNvSpPr>
            <a:spLocks noGrp="1"/>
          </p:cNvSpPr>
          <p:nvPr>
            <p:ph idx="1"/>
          </p:nvPr>
        </p:nvSpPr>
        <p:spPr>
          <a:xfrm>
            <a:off x="2589212" y="1720645"/>
            <a:ext cx="8915400" cy="3777622"/>
          </a:xfrm>
        </p:spPr>
        <p:txBody>
          <a:bodyPr>
            <a:normAutofit/>
          </a:bodyPr>
          <a:lstStyle/>
          <a:p>
            <a:r>
              <a:rPr lang="en-US" sz="2400"/>
              <a:t>Due diligence &amp; Compliance</a:t>
            </a:r>
          </a:p>
          <a:p>
            <a:r>
              <a:rPr lang="en-US" sz="2400"/>
              <a:t>Ensure sustainable, relevant, responsive programming</a:t>
            </a:r>
          </a:p>
          <a:p>
            <a:endParaRPr lang="en-US" sz="2400"/>
          </a:p>
        </p:txBody>
      </p:sp>
    </p:spTree>
    <p:custDataLst>
      <p:tags r:id="rId1"/>
    </p:custDataLst>
    <p:extLst>
      <p:ext uri="{BB962C8B-B14F-4D97-AF65-F5344CB8AC3E}">
        <p14:creationId xmlns:p14="http://schemas.microsoft.com/office/powerpoint/2010/main" val="668109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34538634"/>
              </p:ext>
            </p:extLst>
          </p:nvPr>
        </p:nvGraphicFramePr>
        <p:xfrm>
          <a:off x="1873045" y="796413"/>
          <a:ext cx="9631568" cy="5115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107161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5986" y="181659"/>
            <a:ext cx="8911687" cy="1280890"/>
          </a:xfrm>
        </p:spPr>
        <p:txBody>
          <a:bodyPr/>
          <a:lstStyle/>
          <a:p>
            <a:r>
              <a:rPr lang="en-US"/>
              <a:t>Who’s responsibility?</a:t>
            </a:r>
          </a:p>
        </p:txBody>
      </p:sp>
      <p:sp>
        <p:nvSpPr>
          <p:cNvPr id="3" name="Content Placeholder 2"/>
          <p:cNvSpPr>
            <a:spLocks noGrp="1"/>
          </p:cNvSpPr>
          <p:nvPr>
            <p:ph idx="1"/>
          </p:nvPr>
        </p:nvSpPr>
        <p:spPr>
          <a:xfrm>
            <a:off x="2182760" y="960857"/>
            <a:ext cx="9773020" cy="5604387"/>
          </a:xfrm>
        </p:spPr>
        <p:txBody>
          <a:bodyPr vert="horz" lIns="91440" tIns="45720" rIns="91440" bIns="45720" rtlCol="0" anchor="t">
            <a:noAutofit/>
          </a:bodyPr>
          <a:lstStyle/>
          <a:p>
            <a:r>
              <a:rPr lang="en-US" sz="2400" dirty="0"/>
              <a:t>Lead:  Program Chair and Dean/Director</a:t>
            </a:r>
          </a:p>
          <a:p>
            <a:pPr lvl="1"/>
            <a:r>
              <a:rPr lang="en-US" sz="2000" dirty="0"/>
              <a:t>Needs/</a:t>
            </a:r>
            <a:r>
              <a:rPr lang="en-US" sz="2000" dirty="0" err="1"/>
              <a:t>Labour</a:t>
            </a:r>
            <a:r>
              <a:rPr lang="en-US" sz="2000" dirty="0"/>
              <a:t> market analysis</a:t>
            </a:r>
          </a:p>
          <a:p>
            <a:pPr lvl="1"/>
            <a:r>
              <a:rPr lang="en-US" sz="2000" dirty="0"/>
              <a:t>Preparation of all relevant Academic council forms</a:t>
            </a:r>
          </a:p>
          <a:p>
            <a:r>
              <a:rPr lang="en-US" sz="2400" dirty="0"/>
              <a:t>Support &amp; consultation</a:t>
            </a:r>
          </a:p>
          <a:p>
            <a:pPr lvl="1"/>
            <a:r>
              <a:rPr lang="en-US" sz="2000"/>
              <a:t>Teaching &amp; Learning– </a:t>
            </a:r>
            <a:r>
              <a:rPr lang="en-US" sz="2000" dirty="0"/>
              <a:t>quality assurance, WIL, PAPRS proposal</a:t>
            </a:r>
          </a:p>
          <a:p>
            <a:pPr lvl="1"/>
            <a:r>
              <a:rPr lang="en-US" sz="2000" dirty="0"/>
              <a:t>Office of Registrar/ Institutional Research – PAPRS Proposal, course codes, credit weighting, admissions &amp; program completion, tuition revenue,</a:t>
            </a:r>
            <a:r>
              <a:rPr lang="en-US" sz="2000" dirty="0">
                <a:ea typeface="+mn-lt"/>
                <a:cs typeface="+mn-lt"/>
              </a:rPr>
              <a:t> enrolment projections</a:t>
            </a:r>
          </a:p>
          <a:p>
            <a:pPr lvl="1"/>
            <a:r>
              <a:rPr lang="en-US" sz="2000" dirty="0"/>
              <a:t>Advisory committee and/or industry partners and/or governing bodies – DACUM analysis, letters of support (WIL placements, graduates)</a:t>
            </a:r>
          </a:p>
          <a:p>
            <a:pPr lvl="1"/>
            <a:r>
              <a:rPr lang="en-US" sz="2000" dirty="0"/>
              <a:t>ITS – technology requirements</a:t>
            </a:r>
          </a:p>
          <a:p>
            <a:pPr lvl="1"/>
            <a:r>
              <a:rPr lang="en-US" sz="2000" dirty="0"/>
              <a:t>Facilities – space requirements </a:t>
            </a:r>
          </a:p>
          <a:p>
            <a:pPr lvl="1"/>
            <a:r>
              <a:rPr lang="en-US" sz="2000" dirty="0"/>
              <a:t>SAKC and other areas, as required: Marketing, Library, International Ed</a:t>
            </a:r>
          </a:p>
        </p:txBody>
      </p:sp>
    </p:spTree>
    <p:custDataLst>
      <p:tags r:id="rId1"/>
    </p:custDataLst>
    <p:extLst>
      <p:ext uri="{BB962C8B-B14F-4D97-AF65-F5344CB8AC3E}">
        <p14:creationId xmlns:p14="http://schemas.microsoft.com/office/powerpoint/2010/main" val="22178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42" name="Rectangle 19">
            <a:extLst>
              <a:ext uri="{FF2B5EF4-FFF2-40B4-BE49-F238E27FC236}">
                <a16:creationId xmlns:a16="http://schemas.microsoft.com/office/drawing/2014/main" id="{51BE15AD-74D9-4540-AECA-6A338D3028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4897" y="624110"/>
            <a:ext cx="9712998" cy="1280890"/>
          </a:xfrm>
        </p:spPr>
        <p:txBody>
          <a:bodyPr>
            <a:normAutofit/>
          </a:bodyPr>
          <a:lstStyle/>
          <a:p>
            <a:r>
              <a:rPr lang="en-US"/>
              <a:t>Timelines? Accountability Schedule</a:t>
            </a:r>
          </a:p>
        </p:txBody>
      </p:sp>
      <p:sp>
        <p:nvSpPr>
          <p:cNvPr id="43" name="Rectangle 21">
            <a:extLst>
              <a:ext uri="{FF2B5EF4-FFF2-40B4-BE49-F238E27FC236}">
                <a16:creationId xmlns:a16="http://schemas.microsoft.com/office/drawing/2014/main" id="{5E2E47D1-2C32-4FB7-A5F0-F31C8F39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44" name="Freeform 11">
            <a:extLst>
              <a:ext uri="{FF2B5EF4-FFF2-40B4-BE49-F238E27FC236}">
                <a16:creationId xmlns:a16="http://schemas.microsoft.com/office/drawing/2014/main" id="{884C5A90-A356-4F6E-92BE-AA6527470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CA"/>
          </a:p>
        </p:txBody>
      </p:sp>
      <p:graphicFrame>
        <p:nvGraphicFramePr>
          <p:cNvPr id="6" name="Content Placeholder 5">
            <a:extLst>
              <a:ext uri="{FF2B5EF4-FFF2-40B4-BE49-F238E27FC236}">
                <a16:creationId xmlns:a16="http://schemas.microsoft.com/office/drawing/2014/main" id="{44744C5A-7865-4222-A30C-4A97DD457F4F}"/>
              </a:ext>
            </a:extLst>
          </p:cNvPr>
          <p:cNvGraphicFramePr>
            <a:graphicFrameLocks noGrp="1"/>
          </p:cNvGraphicFramePr>
          <p:nvPr>
            <p:ph idx="1"/>
            <p:extLst>
              <p:ext uri="{D42A27DB-BD31-4B8C-83A1-F6EECF244321}">
                <p14:modId xmlns:p14="http://schemas.microsoft.com/office/powerpoint/2010/main" val="1294726693"/>
              </p:ext>
            </p:extLst>
          </p:nvPr>
        </p:nvGraphicFramePr>
        <p:xfrm>
          <a:off x="979713" y="1698171"/>
          <a:ext cx="10733314" cy="4930341"/>
        </p:xfrm>
        <a:graphic>
          <a:graphicData uri="http://schemas.openxmlformats.org/drawingml/2006/table">
            <a:tbl>
              <a:tblPr>
                <a:noFill/>
              </a:tblPr>
              <a:tblGrid>
                <a:gridCol w="3138062">
                  <a:extLst>
                    <a:ext uri="{9D8B030D-6E8A-4147-A177-3AD203B41FA5}">
                      <a16:colId xmlns:a16="http://schemas.microsoft.com/office/drawing/2014/main" val="798059800"/>
                    </a:ext>
                  </a:extLst>
                </a:gridCol>
                <a:gridCol w="1350361">
                  <a:extLst>
                    <a:ext uri="{9D8B030D-6E8A-4147-A177-3AD203B41FA5}">
                      <a16:colId xmlns:a16="http://schemas.microsoft.com/office/drawing/2014/main" val="155463140"/>
                    </a:ext>
                  </a:extLst>
                </a:gridCol>
                <a:gridCol w="1346175">
                  <a:extLst>
                    <a:ext uri="{9D8B030D-6E8A-4147-A177-3AD203B41FA5}">
                      <a16:colId xmlns:a16="http://schemas.microsoft.com/office/drawing/2014/main" val="2056302232"/>
                    </a:ext>
                  </a:extLst>
                </a:gridCol>
                <a:gridCol w="1478753">
                  <a:extLst>
                    <a:ext uri="{9D8B030D-6E8A-4147-A177-3AD203B41FA5}">
                      <a16:colId xmlns:a16="http://schemas.microsoft.com/office/drawing/2014/main" val="3881583514"/>
                    </a:ext>
                  </a:extLst>
                </a:gridCol>
                <a:gridCol w="3419963">
                  <a:extLst>
                    <a:ext uri="{9D8B030D-6E8A-4147-A177-3AD203B41FA5}">
                      <a16:colId xmlns:a16="http://schemas.microsoft.com/office/drawing/2014/main" val="1022550445"/>
                    </a:ext>
                  </a:extLst>
                </a:gridCol>
              </a:tblGrid>
              <a:tr h="450804">
                <a:tc>
                  <a:txBody>
                    <a:bodyPr/>
                    <a:lstStyle/>
                    <a:p>
                      <a:pPr algn="l" rtl="0" fontAlgn="base"/>
                      <a:r>
                        <a:rPr lang="en-US" sz="1600" b="1" i="0" cap="none" spc="0">
                          <a:solidFill>
                            <a:schemeClr val="tx1"/>
                          </a:solidFill>
                          <a:effectLst/>
                          <a:latin typeface="Calibri" panose="020F0502020204030204" pitchFamily="34" charset="0"/>
                        </a:rPr>
                        <a:t>Program Proposals</a:t>
                      </a:r>
                      <a:r>
                        <a:rPr lang="en-US" sz="1600" b="0" i="0" cap="none" spc="0">
                          <a:solidFill>
                            <a:schemeClr val="tx1"/>
                          </a:solidFill>
                          <a:effectLst/>
                          <a:latin typeface="Calibri" panose="020F0502020204030204" pitchFamily="34" charset="0"/>
                        </a:rPr>
                        <a:t>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algn="l" rtl="0" fontAlgn="base"/>
                      <a:r>
                        <a:rPr lang="en-US" sz="1600" b="1" i="0" cap="none" spc="0">
                          <a:solidFill>
                            <a:schemeClr val="tx1"/>
                          </a:solidFill>
                          <a:effectLst/>
                          <a:latin typeface="Calibri" panose="020F0502020204030204" pitchFamily="34" charset="0"/>
                        </a:rPr>
                        <a:t>Last date to DC</a:t>
                      </a:r>
                      <a:r>
                        <a:rPr lang="en-US" sz="1600" b="0" i="0" cap="none" spc="0">
                          <a:solidFill>
                            <a:schemeClr val="tx1"/>
                          </a:solidFill>
                          <a:effectLst/>
                          <a:latin typeface="Calibri" panose="020F0502020204030204" pitchFamily="34" charset="0"/>
                        </a:rPr>
                        <a:t>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algn="l" rtl="0" fontAlgn="base"/>
                      <a:r>
                        <a:rPr lang="en-US" sz="1600" b="1" i="0" cap="none" spc="0">
                          <a:solidFill>
                            <a:schemeClr val="tx1"/>
                          </a:solidFill>
                          <a:effectLst/>
                          <a:latin typeface="Calibri" panose="020F0502020204030204" pitchFamily="34" charset="0"/>
                        </a:rPr>
                        <a:t>Last date to AC</a:t>
                      </a:r>
                      <a:r>
                        <a:rPr lang="en-US" sz="1600" b="0" i="0" cap="none" spc="0">
                          <a:solidFill>
                            <a:schemeClr val="tx1"/>
                          </a:solidFill>
                          <a:effectLst/>
                          <a:latin typeface="Calibri" panose="020F0502020204030204" pitchFamily="34" charset="0"/>
                        </a:rPr>
                        <a:t>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algn="l" rtl="0" fontAlgn="base"/>
                      <a:r>
                        <a:rPr lang="en-US" sz="1600" b="1" i="0" cap="none" spc="0">
                          <a:solidFill>
                            <a:schemeClr val="tx1"/>
                          </a:solidFill>
                          <a:effectLst/>
                          <a:latin typeface="Calibri" panose="020F0502020204030204" pitchFamily="34" charset="0"/>
                        </a:rPr>
                        <a:t>Last date to BOG</a:t>
                      </a:r>
                      <a:r>
                        <a:rPr lang="en-US" sz="1600" b="0" i="0" cap="none" spc="0">
                          <a:solidFill>
                            <a:schemeClr val="tx1"/>
                          </a:solidFill>
                          <a:effectLst/>
                          <a:latin typeface="Calibri" panose="020F0502020204030204" pitchFamily="34" charset="0"/>
                        </a:rPr>
                        <a:t>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algn="l" rtl="0" fontAlgn="base"/>
                      <a:r>
                        <a:rPr lang="en-US" sz="1600" b="1" i="0" cap="none" spc="0">
                          <a:solidFill>
                            <a:schemeClr val="tx1"/>
                          </a:solidFill>
                          <a:effectLst/>
                          <a:latin typeface="Calibri" panose="020F0502020204030204" pitchFamily="34" charset="0"/>
                        </a:rPr>
                        <a:t>PAPRS Deadline</a:t>
                      </a:r>
                      <a:r>
                        <a:rPr lang="en-US" sz="1600" b="0" i="0" cap="none" spc="0">
                          <a:solidFill>
                            <a:schemeClr val="tx1"/>
                          </a:solidFill>
                          <a:effectLst/>
                          <a:latin typeface="Calibri" panose="020F0502020204030204" pitchFamily="34" charset="0"/>
                        </a:rPr>
                        <a:t>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extLst>
                  <a:ext uri="{0D108BD9-81ED-4DB2-BD59-A6C34878D82A}">
                    <a16:rowId xmlns:a16="http://schemas.microsoft.com/office/drawing/2014/main" val="3259985490"/>
                  </a:ext>
                </a:extLst>
              </a:tr>
              <a:tr h="712824">
                <a:tc>
                  <a:txBody>
                    <a:bodyPr/>
                    <a:lstStyle/>
                    <a:p>
                      <a:pPr algn="l" rtl="0" fontAlgn="base"/>
                      <a:r>
                        <a:rPr lang="en-US" sz="1600" b="0" i="0" cap="none" spc="0">
                          <a:solidFill>
                            <a:schemeClr val="tx1"/>
                          </a:solidFill>
                          <a:effectLst/>
                          <a:latin typeface="Calibri" panose="020F0502020204030204" pitchFamily="34" charset="0"/>
                        </a:rPr>
                        <a:t>Program Changes (Load changes; name changes; &amp; reactivations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Feb 1,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Feb 10,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N/A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March 1</a:t>
                      </a:r>
                      <a:r>
                        <a:rPr lang="en-US" sz="1600" b="0" i="0" cap="none" spc="0" baseline="30000">
                          <a:solidFill>
                            <a:schemeClr val="tx1"/>
                          </a:solidFill>
                          <a:effectLst/>
                          <a:latin typeface="Calibri" panose="020F0502020204030204" pitchFamily="34" charset="0"/>
                        </a:rPr>
                        <a:t>st</a:t>
                      </a:r>
                      <a:r>
                        <a:rPr lang="en-US" sz="1600" b="0" i="0" cap="none" spc="0">
                          <a:solidFill>
                            <a:schemeClr val="tx1"/>
                          </a:solidFill>
                          <a:effectLst/>
                          <a:latin typeface="Calibri" panose="020F0502020204030204" pitchFamily="34" charset="0"/>
                        </a:rPr>
                        <a:t>, (4 Months before effective date)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013014811"/>
                  </a:ext>
                </a:extLst>
              </a:tr>
              <a:tr h="1367873">
                <a:tc>
                  <a:txBody>
                    <a:bodyPr/>
                    <a:lstStyle/>
                    <a:p>
                      <a:pPr algn="l" rtl="0" fontAlgn="base"/>
                      <a:r>
                        <a:rPr lang="en-US" sz="2400" b="0" i="0" cap="none" spc="0">
                          <a:solidFill>
                            <a:schemeClr val="tx1"/>
                          </a:solidFill>
                          <a:effectLst/>
                          <a:latin typeface="Calibri" panose="020F0502020204030204" pitchFamily="34" charset="0"/>
                        </a:rPr>
                        <a:t>New Certificates &amp; Diplomas </a:t>
                      </a:r>
                      <a:endParaRPr lang="en-US" sz="24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2400" b="0" i="0" cap="none" spc="0">
                          <a:solidFill>
                            <a:schemeClr val="tx1"/>
                          </a:solidFill>
                          <a:effectLst/>
                          <a:latin typeface="Calibri" panose="020F0502020204030204" pitchFamily="34" charset="0"/>
                        </a:rPr>
                        <a:t>Nov 9, 2022 </a:t>
                      </a:r>
                      <a:endParaRPr lang="en-US" sz="24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2400" b="0" i="0" cap="none" spc="0">
                          <a:solidFill>
                            <a:schemeClr val="tx1"/>
                          </a:solidFill>
                          <a:effectLst/>
                          <a:latin typeface="Calibri" panose="020F0502020204030204" pitchFamily="34" charset="0"/>
                        </a:rPr>
                        <a:t>Nov 18, 2022 </a:t>
                      </a:r>
                      <a:endParaRPr lang="en-US" sz="24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2400" b="0" i="0" cap="none" spc="0">
                          <a:solidFill>
                            <a:schemeClr val="tx1"/>
                          </a:solidFill>
                          <a:effectLst/>
                          <a:latin typeface="Calibri" panose="020F0502020204030204" pitchFamily="34" charset="0"/>
                        </a:rPr>
                        <a:t>Nov 24, 2022 </a:t>
                      </a:r>
                      <a:endParaRPr lang="en-US" sz="24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2400" b="0" i="0" cap="none" spc="0">
                          <a:solidFill>
                            <a:schemeClr val="tx1"/>
                          </a:solidFill>
                          <a:effectLst/>
                          <a:latin typeface="Calibri" panose="020F0502020204030204" pitchFamily="34" charset="0"/>
                        </a:rPr>
                        <a:t>January 1</a:t>
                      </a:r>
                      <a:r>
                        <a:rPr lang="en-US" sz="2400" b="0" i="0" cap="none" spc="0" baseline="30000">
                          <a:solidFill>
                            <a:schemeClr val="tx1"/>
                          </a:solidFill>
                          <a:effectLst/>
                          <a:latin typeface="Calibri" panose="020F0502020204030204" pitchFamily="34" charset="0"/>
                        </a:rPr>
                        <a:t>st</a:t>
                      </a:r>
                      <a:r>
                        <a:rPr lang="en-US" sz="2400" b="0" i="0" cap="none" spc="0">
                          <a:solidFill>
                            <a:schemeClr val="tx1"/>
                          </a:solidFill>
                          <a:effectLst/>
                          <a:latin typeface="Calibri" panose="020F0502020204030204" pitchFamily="34" charset="0"/>
                        </a:rPr>
                        <a:t> (6 Months before effective date) </a:t>
                      </a:r>
                      <a:endParaRPr lang="en-US" sz="2400" b="0" i="0" cap="none" spc="0">
                        <a:solidFill>
                          <a:schemeClr val="tx1"/>
                        </a:solidFill>
                        <a:effectLst/>
                      </a:endParaRPr>
                    </a:p>
                    <a:p>
                      <a:pPr algn="l" rtl="0" fontAlgn="base"/>
                      <a:r>
                        <a:rPr lang="en-US" sz="2400" b="0" i="0" cap="none" spc="0">
                          <a:solidFill>
                            <a:schemeClr val="tx1"/>
                          </a:solidFill>
                          <a:effectLst/>
                          <a:latin typeface="Calibri" panose="020F0502020204030204" pitchFamily="34" charset="0"/>
                        </a:rPr>
                        <a:t> </a:t>
                      </a:r>
                      <a:endParaRPr lang="en-US" sz="24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635134733"/>
                  </a:ext>
                </a:extLst>
              </a:tr>
              <a:tr h="712824">
                <a:tc>
                  <a:txBody>
                    <a:bodyPr/>
                    <a:lstStyle/>
                    <a:p>
                      <a:pPr algn="l" rtl="0" fontAlgn="base"/>
                      <a:r>
                        <a:rPr lang="en-US" sz="1600" b="0" i="0" cap="none" spc="0">
                          <a:solidFill>
                            <a:schemeClr val="tx1"/>
                          </a:solidFill>
                          <a:effectLst/>
                          <a:latin typeface="Calibri" panose="020F0502020204030204" pitchFamily="34" charset="0"/>
                        </a:rPr>
                        <a:t>Program suspensions, terminations, transfers, &amp; brokering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Feb 1,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Feb 10,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Feb 23,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March 1</a:t>
                      </a:r>
                      <a:r>
                        <a:rPr lang="en-US" sz="1600" b="0" i="0" cap="none" spc="0" baseline="30000">
                          <a:solidFill>
                            <a:schemeClr val="tx1"/>
                          </a:solidFill>
                          <a:effectLst/>
                          <a:latin typeface="Calibri" panose="020F0502020204030204" pitchFamily="34" charset="0"/>
                        </a:rPr>
                        <a:t>st</a:t>
                      </a:r>
                      <a:r>
                        <a:rPr lang="en-US" sz="1600" b="0" i="0" cap="none" spc="0">
                          <a:solidFill>
                            <a:schemeClr val="tx1"/>
                          </a:solidFill>
                          <a:effectLst/>
                          <a:latin typeface="Calibri" panose="020F0502020204030204" pitchFamily="34" charset="0"/>
                        </a:rPr>
                        <a:t>, (4 months before effective date)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04542135"/>
                  </a:ext>
                </a:extLst>
              </a:tr>
              <a:tr h="712824">
                <a:tc>
                  <a:txBody>
                    <a:bodyPr/>
                    <a:lstStyle/>
                    <a:p>
                      <a:pPr algn="l" rtl="0" fontAlgn="base"/>
                      <a:r>
                        <a:rPr lang="en-US" sz="1600" b="0" i="0" cap="none" spc="0">
                          <a:solidFill>
                            <a:schemeClr val="tx1"/>
                          </a:solidFill>
                          <a:effectLst/>
                          <a:latin typeface="Calibri" panose="020F0502020204030204" pitchFamily="34" charset="0"/>
                        </a:rPr>
                        <a:t>New degree programs or specializations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Nov 9,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Nov 18,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Nov 24,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January 1</a:t>
                      </a:r>
                      <a:r>
                        <a:rPr lang="en-US" sz="1600" b="0" i="0" cap="none" spc="0" baseline="30000">
                          <a:solidFill>
                            <a:schemeClr val="tx1"/>
                          </a:solidFill>
                          <a:effectLst/>
                          <a:latin typeface="Calibri" panose="020F0502020204030204" pitchFamily="34" charset="0"/>
                        </a:rPr>
                        <a:t>st</a:t>
                      </a:r>
                      <a:r>
                        <a:rPr lang="en-US" sz="1600" b="0" i="0" cap="none" spc="0">
                          <a:solidFill>
                            <a:schemeClr val="tx1"/>
                          </a:solidFill>
                          <a:effectLst/>
                          <a:latin typeface="Calibri" panose="020F0502020204030204" pitchFamily="34" charset="0"/>
                        </a:rPr>
                        <a:t> (6 Months before effective date) </a:t>
                      </a:r>
                      <a:endParaRPr lang="en-US" sz="1600" b="0" i="0" cap="none" spc="0">
                        <a:solidFill>
                          <a:schemeClr val="tx1"/>
                        </a:solidFill>
                        <a:effectLst/>
                      </a:endParaRPr>
                    </a:p>
                    <a:p>
                      <a:pPr algn="l" rtl="0" fontAlgn="base"/>
                      <a:r>
                        <a:rPr lang="en-US" sz="1600" b="0" i="0" cap="none" spc="0">
                          <a:solidFill>
                            <a:schemeClr val="tx1"/>
                          </a:solidFill>
                          <a:effectLst/>
                          <a:latin typeface="Calibri" panose="020F0502020204030204" pitchFamily="34" charset="0"/>
                        </a:rPr>
                        <a:t>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305815857"/>
                  </a:ext>
                </a:extLst>
              </a:tr>
              <a:tr h="712824">
                <a:tc>
                  <a:txBody>
                    <a:bodyPr/>
                    <a:lstStyle/>
                    <a:p>
                      <a:pPr algn="l" rtl="0" fontAlgn="base"/>
                      <a:r>
                        <a:rPr lang="en-US" sz="1600" b="0" i="0" cap="none" spc="0">
                          <a:solidFill>
                            <a:schemeClr val="tx1"/>
                          </a:solidFill>
                          <a:effectLst/>
                          <a:latin typeface="Calibri" panose="020F0502020204030204" pitchFamily="34" charset="0"/>
                        </a:rPr>
                        <a:t>2020/2021 PAPRS records finalized and locked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May 10,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May 19, 2022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N/A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tc>
                  <a:txBody>
                    <a:bodyPr/>
                    <a:lstStyle/>
                    <a:p>
                      <a:pPr algn="l" rtl="0" fontAlgn="base"/>
                      <a:r>
                        <a:rPr lang="en-US" sz="1600" b="0" i="0" cap="none" spc="0">
                          <a:solidFill>
                            <a:schemeClr val="tx1"/>
                          </a:solidFill>
                          <a:effectLst/>
                          <a:latin typeface="Calibri" panose="020F0502020204030204" pitchFamily="34" charset="0"/>
                        </a:rPr>
                        <a:t>May 31, 2021 </a:t>
                      </a:r>
                      <a:endParaRPr lang="en-US" sz="1600" b="0" i="0" cap="none" spc="0">
                        <a:solidFill>
                          <a:schemeClr val="tx1"/>
                        </a:solidFill>
                        <a:effectLst/>
                      </a:endParaRPr>
                    </a:p>
                  </a:txBody>
                  <a:tcPr marL="34133" marR="34133" marT="34133" marB="6826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142258612"/>
                  </a:ext>
                </a:extLst>
              </a:tr>
            </a:tbl>
          </a:graphicData>
        </a:graphic>
      </p:graphicFrame>
    </p:spTree>
    <p:custDataLst>
      <p:tags r:id="rId1"/>
    </p:custDataLst>
    <p:extLst>
      <p:ext uri="{BB962C8B-B14F-4D97-AF65-F5344CB8AC3E}">
        <p14:creationId xmlns:p14="http://schemas.microsoft.com/office/powerpoint/2010/main" val="232700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5379" y="119143"/>
            <a:ext cx="8911687" cy="1280890"/>
          </a:xfrm>
        </p:spPr>
        <p:txBody>
          <a:bodyPr/>
          <a:lstStyle/>
          <a:p>
            <a:r>
              <a:rPr lang="en-US"/>
              <a:t>External timeline requirements (PAPRS)</a:t>
            </a:r>
          </a:p>
        </p:txBody>
      </p:sp>
      <p:graphicFrame>
        <p:nvGraphicFramePr>
          <p:cNvPr id="10" name="Content Placeholder 9">
            <a:extLst>
              <a:ext uri="{FF2B5EF4-FFF2-40B4-BE49-F238E27FC236}">
                <a16:creationId xmlns:a16="http://schemas.microsoft.com/office/drawing/2014/main" id="{B0DCA70A-922A-4DDA-A06C-35CE488244A6}"/>
              </a:ext>
            </a:extLst>
          </p:cNvPr>
          <p:cNvGraphicFramePr>
            <a:graphicFrameLocks noGrp="1"/>
          </p:cNvGraphicFramePr>
          <p:nvPr>
            <p:ph idx="1"/>
            <p:extLst>
              <p:ext uri="{D42A27DB-BD31-4B8C-83A1-F6EECF244321}">
                <p14:modId xmlns:p14="http://schemas.microsoft.com/office/powerpoint/2010/main" val="3065134488"/>
              </p:ext>
            </p:extLst>
          </p:nvPr>
        </p:nvGraphicFramePr>
        <p:xfrm>
          <a:off x="2700689" y="1067788"/>
          <a:ext cx="8696653" cy="5364023"/>
        </p:xfrm>
        <a:graphic>
          <a:graphicData uri="http://schemas.openxmlformats.org/drawingml/2006/table">
            <a:tbl>
              <a:tblPr>
                <a:tableStyleId>{5C22544A-7EE6-4342-B048-85BDC9FD1C3A}</a:tableStyleId>
              </a:tblPr>
              <a:tblGrid>
                <a:gridCol w="2059465">
                  <a:extLst>
                    <a:ext uri="{9D8B030D-6E8A-4147-A177-3AD203B41FA5}">
                      <a16:colId xmlns:a16="http://schemas.microsoft.com/office/drawing/2014/main" val="530392106"/>
                    </a:ext>
                  </a:extLst>
                </a:gridCol>
                <a:gridCol w="2283763">
                  <a:extLst>
                    <a:ext uri="{9D8B030D-6E8A-4147-A177-3AD203B41FA5}">
                      <a16:colId xmlns:a16="http://schemas.microsoft.com/office/drawing/2014/main" val="139724573"/>
                    </a:ext>
                  </a:extLst>
                </a:gridCol>
                <a:gridCol w="2406108">
                  <a:extLst>
                    <a:ext uri="{9D8B030D-6E8A-4147-A177-3AD203B41FA5}">
                      <a16:colId xmlns:a16="http://schemas.microsoft.com/office/drawing/2014/main" val="3428762273"/>
                    </a:ext>
                  </a:extLst>
                </a:gridCol>
                <a:gridCol w="1947317">
                  <a:extLst>
                    <a:ext uri="{9D8B030D-6E8A-4147-A177-3AD203B41FA5}">
                      <a16:colId xmlns:a16="http://schemas.microsoft.com/office/drawing/2014/main" val="247023153"/>
                    </a:ext>
                  </a:extLst>
                </a:gridCol>
              </a:tblGrid>
              <a:tr h="496121">
                <a:tc>
                  <a:txBody>
                    <a:bodyPr/>
                    <a:lstStyle/>
                    <a:p>
                      <a:pPr algn="ctr" fontAlgn="ctr"/>
                      <a:r>
                        <a:rPr lang="en-US" sz="1400" b="1" u="none" strike="noStrike">
                          <a:solidFill>
                            <a:schemeClr val="bg1"/>
                          </a:solidFill>
                          <a:effectLst/>
                          <a:latin typeface="Arial" panose="020B0604020202020204" pitchFamily="34" charset="0"/>
                          <a:cs typeface="Arial" panose="020B0604020202020204" pitchFamily="34" charset="0"/>
                        </a:rPr>
                        <a:t>Related To</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7620" marR="7620" marT="7620" marB="0" anchor="ctr">
                    <a:solidFill>
                      <a:schemeClr val="accent2">
                        <a:lumMod val="50000"/>
                      </a:schemeClr>
                    </a:solidFill>
                  </a:tcPr>
                </a:tc>
                <a:tc>
                  <a:txBody>
                    <a:bodyPr/>
                    <a:lstStyle/>
                    <a:p>
                      <a:pPr algn="ctr" fontAlgn="ctr"/>
                      <a:r>
                        <a:rPr lang="en-US" sz="1400" b="1" u="none" strike="noStrike">
                          <a:solidFill>
                            <a:schemeClr val="bg1"/>
                          </a:solidFill>
                          <a:effectLst/>
                          <a:latin typeface="Arial" panose="020B0604020202020204" pitchFamily="34" charset="0"/>
                          <a:cs typeface="Arial" panose="020B0604020202020204" pitchFamily="34" charset="0"/>
                        </a:rPr>
                        <a:t>Component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7620" marR="7620" marT="7620" marB="0" anchor="ctr">
                    <a:solidFill>
                      <a:schemeClr val="accent2">
                        <a:lumMod val="50000"/>
                      </a:schemeClr>
                    </a:solidFill>
                  </a:tcPr>
                </a:tc>
                <a:tc>
                  <a:txBody>
                    <a:bodyPr/>
                    <a:lstStyle/>
                    <a:p>
                      <a:pPr algn="ctr" fontAlgn="ctr"/>
                      <a:r>
                        <a:rPr lang="en-US" sz="1400" b="1" u="none" strike="noStrike">
                          <a:solidFill>
                            <a:schemeClr val="bg1"/>
                          </a:solidFill>
                          <a:effectLst/>
                          <a:latin typeface="Arial" panose="020B0604020202020204" pitchFamily="34" charset="0"/>
                          <a:cs typeface="Arial" panose="020B0604020202020204" pitchFamily="34" charset="0"/>
                        </a:rPr>
                        <a:t>Sector Responsible </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7620" marR="7620" marT="7620" marB="0" anchor="ctr">
                    <a:solidFill>
                      <a:schemeClr val="accent2">
                        <a:lumMod val="50000"/>
                      </a:schemeClr>
                    </a:solidFill>
                  </a:tcPr>
                </a:tc>
                <a:tc>
                  <a:txBody>
                    <a:bodyPr/>
                    <a:lstStyle/>
                    <a:p>
                      <a:pPr algn="ctr" fontAlgn="ctr"/>
                      <a:r>
                        <a:rPr lang="en-US" sz="1400" b="1" u="none" strike="noStrike">
                          <a:solidFill>
                            <a:schemeClr val="bg1"/>
                          </a:solidFill>
                          <a:effectLst/>
                          <a:latin typeface="Arial" panose="020B0604020202020204" pitchFamily="34" charset="0"/>
                          <a:cs typeface="Arial" panose="020B0604020202020204" pitchFamily="34" charset="0"/>
                        </a:rPr>
                        <a:t>Final Date for Submission</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7620" marR="7620" marT="7620" marB="0" anchor="ctr">
                    <a:solidFill>
                      <a:schemeClr val="accent2">
                        <a:lumMod val="50000"/>
                      </a:schemeClr>
                    </a:solidFill>
                  </a:tcPr>
                </a:tc>
                <a:extLst>
                  <a:ext uri="{0D108BD9-81ED-4DB2-BD59-A6C34878D82A}">
                    <a16:rowId xmlns:a16="http://schemas.microsoft.com/office/drawing/2014/main" val="1099720554"/>
                  </a:ext>
                </a:extLst>
              </a:tr>
              <a:tr h="1149630">
                <a:tc rowSpan="5">
                  <a:txBody>
                    <a:bodyPr/>
                    <a:lstStyle/>
                    <a:p>
                      <a:pPr algn="ctr" fontAlgn="ctr"/>
                      <a:r>
                        <a:rPr lang="en-US" sz="2000" u="none" strike="noStrike">
                          <a:effectLst/>
                          <a:latin typeface="Arial" panose="020B0604020202020204" pitchFamily="34" charset="0"/>
                          <a:cs typeface="Arial" panose="020B0604020202020204" pitchFamily="34" charset="0"/>
                        </a:rPr>
                        <a:t>PROGRAM PROPOSALS</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bg1">
                        <a:lumMod val="95000"/>
                      </a:schemeClr>
                    </a:solidFill>
                  </a:tcPr>
                </a:tc>
                <a:tc>
                  <a:txBody>
                    <a:bodyPr/>
                    <a:lstStyle/>
                    <a:p>
                      <a:pPr algn="ctr" fontAlgn="b"/>
                      <a:br>
                        <a:rPr lang="en-US" sz="1600" u="none" strike="noStrike">
                          <a:effectLst/>
                          <a:latin typeface="Arial" panose="020B0604020202020204" pitchFamily="34" charset="0"/>
                          <a:cs typeface="Arial" panose="020B0604020202020204" pitchFamily="34" charset="0"/>
                        </a:rPr>
                      </a:br>
                      <a:r>
                        <a:rPr lang="en-US" sz="1600" u="none" strike="noStrike">
                          <a:effectLst/>
                          <a:latin typeface="Arial" panose="020B0604020202020204" pitchFamily="34" charset="0"/>
                          <a:cs typeface="Arial" panose="020B0604020202020204" pitchFamily="34" charset="0"/>
                        </a:rPr>
                        <a:t>Program Changes (load changes; name changes &amp; reactivations)</a:t>
                      </a:r>
                      <a:br>
                        <a:rPr lang="en-US" sz="1600" u="none" strike="noStrike">
                          <a:effectLst/>
                          <a:latin typeface="Arial" panose="020B0604020202020204" pitchFamily="34" charset="0"/>
                          <a:cs typeface="Arial" panose="020B0604020202020204" pitchFamily="34" charset="0"/>
                        </a:rPr>
                      </a:b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tc>
                  <a:txBody>
                    <a:bodyPr/>
                    <a:lstStyle/>
                    <a:p>
                      <a:pPr algn="ctr" fontAlgn="b"/>
                      <a:r>
                        <a:rPr lang="en-US" sz="1600" u="none" strike="noStrike">
                          <a:effectLst/>
                          <a:latin typeface="Arial" panose="020B0604020202020204" pitchFamily="34" charset="0"/>
                          <a:cs typeface="Arial" panose="020B0604020202020204" pitchFamily="34" charset="0"/>
                        </a:rPr>
                        <a:t>All PSIs except Banff Centre</a:t>
                      </a:r>
                      <a:br>
                        <a:rPr lang="en-US" sz="1600" u="none" strike="noStrike">
                          <a:effectLst/>
                          <a:latin typeface="Arial" panose="020B0604020202020204" pitchFamily="34" charset="0"/>
                          <a:cs typeface="Arial" panose="020B0604020202020204" pitchFamily="34" charset="0"/>
                        </a:rPr>
                      </a:b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tc>
                  <a:txBody>
                    <a:bodyPr/>
                    <a:lstStyle/>
                    <a:p>
                      <a:pPr algn="ctr" fontAlgn="b"/>
                      <a:r>
                        <a:rPr lang="en-US" sz="1600" u="none" strike="noStrike">
                          <a:effectLst/>
                          <a:latin typeface="Arial" panose="020B0604020202020204" pitchFamily="34" charset="0"/>
                          <a:cs typeface="Arial" panose="020B0604020202020204" pitchFamily="34" charset="0"/>
                        </a:rPr>
                        <a:t>March 1st (4 months before effective date)</a:t>
                      </a:r>
                      <a:br>
                        <a:rPr lang="en-US" sz="1600" u="none" strike="noStrike">
                          <a:effectLst/>
                          <a:latin typeface="Arial" panose="020B0604020202020204" pitchFamily="34" charset="0"/>
                          <a:cs typeface="Arial" panose="020B0604020202020204" pitchFamily="34" charset="0"/>
                        </a:rPr>
                      </a:b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extLst>
                  <a:ext uri="{0D108BD9-81ED-4DB2-BD59-A6C34878D82A}">
                    <a16:rowId xmlns:a16="http://schemas.microsoft.com/office/drawing/2014/main" val="445448451"/>
                  </a:ext>
                </a:extLst>
              </a:tr>
              <a:tr h="1182244">
                <a:tc vMerge="1">
                  <a:txBody>
                    <a:bodyPr/>
                    <a:lstStyle/>
                    <a:p>
                      <a:endParaRPr lang="en-US"/>
                    </a:p>
                  </a:txBody>
                  <a:tcPr/>
                </a:tc>
                <a:tc>
                  <a:txBody>
                    <a:bodyPr/>
                    <a:lstStyle/>
                    <a:p>
                      <a:pPr algn="ctr" fontAlgn="b"/>
                      <a:r>
                        <a:rPr lang="en-US" sz="2000" u="none" strike="noStrike">
                          <a:effectLst/>
                          <a:latin typeface="Arial" panose="020B0604020202020204" pitchFamily="34" charset="0"/>
                          <a:cs typeface="Arial" panose="020B0604020202020204" pitchFamily="34" charset="0"/>
                        </a:rPr>
                        <a:t>New certificates &amp; diplomas </a:t>
                      </a:r>
                      <a:br>
                        <a:rPr lang="en-US" sz="2000" u="none" strike="noStrike">
                          <a:effectLst/>
                          <a:latin typeface="Arial" panose="020B0604020202020204" pitchFamily="34" charset="0"/>
                          <a:cs typeface="Arial" panose="020B0604020202020204" pitchFamily="34" charset="0"/>
                        </a:rPr>
                      </a:b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tx2">
                        <a:lumMod val="40000"/>
                        <a:lumOff val="60000"/>
                      </a:schemeClr>
                    </a:solidFill>
                  </a:tcPr>
                </a:tc>
                <a:tc>
                  <a:txBody>
                    <a:bodyPr/>
                    <a:lstStyle/>
                    <a:p>
                      <a:pPr algn="ctr" fontAlgn="b"/>
                      <a:br>
                        <a:rPr lang="en-US" sz="2000" u="none" strike="noStrike">
                          <a:effectLst/>
                          <a:latin typeface="Arial" panose="020B0604020202020204" pitchFamily="34" charset="0"/>
                          <a:cs typeface="Arial" panose="020B0604020202020204" pitchFamily="34" charset="0"/>
                        </a:rPr>
                      </a:br>
                      <a:r>
                        <a:rPr lang="en-US" sz="2000" u="none" strike="noStrike">
                          <a:effectLst/>
                          <a:latin typeface="Arial" panose="020B0604020202020204" pitchFamily="34" charset="0"/>
                          <a:cs typeface="Arial" panose="020B0604020202020204" pitchFamily="34" charset="0"/>
                        </a:rPr>
                        <a:t>All PSIs except Banff Centre and IAIs</a:t>
                      </a:r>
                      <a:br>
                        <a:rPr lang="en-US" sz="2000" u="none" strike="noStrike">
                          <a:effectLst/>
                          <a:latin typeface="Arial" panose="020B0604020202020204" pitchFamily="34" charset="0"/>
                          <a:cs typeface="Arial" panose="020B0604020202020204" pitchFamily="34" charset="0"/>
                        </a:rPr>
                      </a:b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tx2">
                        <a:lumMod val="40000"/>
                        <a:lumOff val="60000"/>
                      </a:schemeClr>
                    </a:solidFill>
                  </a:tcPr>
                </a:tc>
                <a:tc>
                  <a:txBody>
                    <a:bodyPr/>
                    <a:lstStyle/>
                    <a:p>
                      <a:pPr algn="ctr" fontAlgn="b"/>
                      <a:r>
                        <a:rPr lang="en-US" sz="2000" u="none" strike="noStrike">
                          <a:effectLst/>
                          <a:latin typeface="Arial" panose="020B0604020202020204" pitchFamily="34" charset="0"/>
                          <a:cs typeface="Arial" panose="020B0604020202020204" pitchFamily="34" charset="0"/>
                        </a:rPr>
                        <a:t>January 1st (6 months before effective date)</a:t>
                      </a:r>
                      <a:br>
                        <a:rPr lang="en-US" sz="2000" u="none" strike="noStrike">
                          <a:effectLst/>
                          <a:latin typeface="Arial" panose="020B0604020202020204" pitchFamily="34" charset="0"/>
                          <a:cs typeface="Arial" panose="020B0604020202020204" pitchFamily="34" charset="0"/>
                        </a:rPr>
                      </a:b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tx2">
                        <a:lumMod val="40000"/>
                        <a:lumOff val="60000"/>
                      </a:schemeClr>
                    </a:solidFill>
                  </a:tcPr>
                </a:tc>
                <a:extLst>
                  <a:ext uri="{0D108BD9-81ED-4DB2-BD59-A6C34878D82A}">
                    <a16:rowId xmlns:a16="http://schemas.microsoft.com/office/drawing/2014/main" val="2263846692"/>
                  </a:ext>
                </a:extLst>
              </a:tr>
              <a:tr h="921335">
                <a:tc vMerge="1">
                  <a:txBody>
                    <a:bodyPr/>
                    <a:lstStyle/>
                    <a:p>
                      <a:endParaRPr lang="en-US"/>
                    </a:p>
                  </a:txBody>
                  <a:tcPr/>
                </a:tc>
                <a:tc>
                  <a:txBody>
                    <a:bodyPr/>
                    <a:lstStyle/>
                    <a:p>
                      <a:pPr marL="0" algn="ctr" defTabSz="457200" rtl="0" eaLnBrk="1" fontAlgn="b" latinLnBrk="0" hangingPunct="1"/>
                      <a:r>
                        <a:rPr lang="en-US" sz="1600" u="none" strike="noStrike" kern="1200">
                          <a:solidFill>
                            <a:schemeClr val="dk1"/>
                          </a:solidFill>
                          <a:effectLst/>
                          <a:latin typeface="Arial" panose="020B0604020202020204" pitchFamily="34" charset="0"/>
                          <a:ea typeface="+mn-ea"/>
                          <a:cs typeface="Arial" panose="020B0604020202020204" pitchFamily="34" charset="0"/>
                        </a:rPr>
                        <a:t>Program suspensions, terminations, transfers, &amp; brokering</a:t>
                      </a:r>
                      <a:br>
                        <a:rPr lang="en-US" sz="1600" u="none" strike="noStrike" kern="1200">
                          <a:solidFill>
                            <a:schemeClr val="dk1"/>
                          </a:solidFill>
                          <a:effectLst/>
                          <a:latin typeface="Arial" panose="020B0604020202020204" pitchFamily="34" charset="0"/>
                          <a:ea typeface="+mn-ea"/>
                          <a:cs typeface="Arial" panose="020B0604020202020204" pitchFamily="34" charset="0"/>
                        </a:rPr>
                      </a:br>
                      <a:endParaRPr lang="en-US" sz="1600" u="none" strike="noStrike" kern="1200">
                        <a:solidFill>
                          <a:schemeClr val="dk1"/>
                        </a:solidFill>
                        <a:effectLst/>
                        <a:latin typeface="Arial" panose="020B0604020202020204" pitchFamily="34" charset="0"/>
                        <a:ea typeface="+mn-ea"/>
                        <a:cs typeface="Arial" panose="020B0604020202020204" pitchFamily="34" charset="0"/>
                      </a:endParaRPr>
                    </a:p>
                  </a:txBody>
                  <a:tcPr marL="7620" marR="7620" marT="7620" marB="0" anchor="b">
                    <a:solidFill>
                      <a:schemeClr val="bg1">
                        <a:lumMod val="95000"/>
                      </a:schemeClr>
                    </a:solidFill>
                  </a:tcPr>
                </a:tc>
                <a:tc>
                  <a:txBody>
                    <a:bodyPr/>
                    <a:lstStyle/>
                    <a:p>
                      <a:pPr marL="0" algn="ctr" defTabSz="457200" rtl="0" eaLnBrk="1" fontAlgn="b" latinLnBrk="0" hangingPunct="1"/>
                      <a:r>
                        <a:rPr lang="en-US" sz="1600" u="none" strike="noStrike" kern="1200">
                          <a:solidFill>
                            <a:schemeClr val="dk1"/>
                          </a:solidFill>
                          <a:effectLst/>
                          <a:latin typeface="Arial" panose="020B0604020202020204" pitchFamily="34" charset="0"/>
                          <a:ea typeface="+mn-ea"/>
                          <a:cs typeface="Arial" panose="020B0604020202020204" pitchFamily="34" charset="0"/>
                        </a:rPr>
                        <a:t>All PSIs except Banff Centre</a:t>
                      </a:r>
                      <a:br>
                        <a:rPr lang="en-US" sz="1600" u="none" strike="noStrike" kern="1200">
                          <a:solidFill>
                            <a:schemeClr val="dk1"/>
                          </a:solidFill>
                          <a:effectLst/>
                          <a:latin typeface="Arial" panose="020B0604020202020204" pitchFamily="34" charset="0"/>
                          <a:ea typeface="+mn-ea"/>
                          <a:cs typeface="Arial" panose="020B0604020202020204" pitchFamily="34" charset="0"/>
                        </a:rPr>
                      </a:br>
                      <a:endParaRPr lang="en-US" sz="1600" u="none" strike="noStrike" kern="1200">
                        <a:solidFill>
                          <a:schemeClr val="dk1"/>
                        </a:solidFill>
                        <a:effectLst/>
                        <a:latin typeface="Arial" panose="020B0604020202020204" pitchFamily="34" charset="0"/>
                        <a:ea typeface="+mn-ea"/>
                        <a:cs typeface="Arial" panose="020B0604020202020204" pitchFamily="34" charset="0"/>
                      </a:endParaRPr>
                    </a:p>
                  </a:txBody>
                  <a:tcPr marL="7620" marR="7620" marT="7620" marB="0" anchor="b">
                    <a:solidFill>
                      <a:schemeClr val="bg1">
                        <a:lumMod val="95000"/>
                      </a:schemeClr>
                    </a:solidFill>
                  </a:tcPr>
                </a:tc>
                <a:tc>
                  <a:txBody>
                    <a:bodyPr/>
                    <a:lstStyle/>
                    <a:p>
                      <a:pPr marL="0" algn="ctr" defTabSz="457200" rtl="0" eaLnBrk="1" fontAlgn="b" latinLnBrk="0" hangingPunct="1"/>
                      <a:r>
                        <a:rPr lang="en-US" sz="1600" u="none" strike="noStrike" kern="1200">
                          <a:solidFill>
                            <a:schemeClr val="dk1"/>
                          </a:solidFill>
                          <a:effectLst/>
                          <a:latin typeface="Arial" panose="020B0604020202020204" pitchFamily="34" charset="0"/>
                          <a:ea typeface="+mn-ea"/>
                          <a:cs typeface="Arial" panose="020B0604020202020204" pitchFamily="34" charset="0"/>
                        </a:rPr>
                        <a:t>March 1st (4 months before effective date)</a:t>
                      </a:r>
                      <a:br>
                        <a:rPr lang="en-US" sz="1600" u="none" strike="noStrike" kern="1200">
                          <a:solidFill>
                            <a:schemeClr val="dk1"/>
                          </a:solidFill>
                          <a:effectLst/>
                          <a:latin typeface="Arial" panose="020B0604020202020204" pitchFamily="34" charset="0"/>
                          <a:ea typeface="+mn-ea"/>
                          <a:cs typeface="Arial" panose="020B0604020202020204" pitchFamily="34" charset="0"/>
                        </a:rPr>
                      </a:br>
                      <a:endParaRPr lang="en-US" sz="1600" u="none" strike="noStrike" kern="1200">
                        <a:solidFill>
                          <a:schemeClr val="dk1"/>
                        </a:solidFill>
                        <a:effectLst/>
                        <a:latin typeface="Arial" panose="020B0604020202020204" pitchFamily="34" charset="0"/>
                        <a:ea typeface="+mn-ea"/>
                        <a:cs typeface="Arial" panose="020B0604020202020204" pitchFamily="34" charset="0"/>
                      </a:endParaRPr>
                    </a:p>
                  </a:txBody>
                  <a:tcPr marL="7620" marR="7620" marT="7620" marB="0" anchor="b">
                    <a:solidFill>
                      <a:schemeClr val="bg1">
                        <a:lumMod val="95000"/>
                      </a:schemeClr>
                    </a:solidFill>
                  </a:tcPr>
                </a:tc>
                <a:extLst>
                  <a:ext uri="{0D108BD9-81ED-4DB2-BD59-A6C34878D82A}">
                    <a16:rowId xmlns:a16="http://schemas.microsoft.com/office/drawing/2014/main" val="4109364014"/>
                  </a:ext>
                </a:extLst>
              </a:tr>
              <a:tr h="738243">
                <a:tc vMerge="1">
                  <a:txBody>
                    <a:bodyPr/>
                    <a:lstStyle/>
                    <a:p>
                      <a:endParaRPr lang="en-US"/>
                    </a:p>
                  </a:txBody>
                  <a:tcPr/>
                </a:tc>
                <a:tc>
                  <a:txBody>
                    <a:bodyPr/>
                    <a:lstStyle/>
                    <a:p>
                      <a:pPr algn="ctr" fontAlgn="b"/>
                      <a:r>
                        <a:rPr lang="en-US" sz="1400" u="none" strike="noStrike">
                          <a:effectLst/>
                          <a:latin typeface="Arial" panose="020B0604020202020204" pitchFamily="34" charset="0"/>
                          <a:cs typeface="Arial" panose="020B0604020202020204" pitchFamily="34" charset="0"/>
                        </a:rPr>
                        <a:t>New degree programs or specializations </a:t>
                      </a:r>
                      <a:br>
                        <a:rPr lang="en-US" sz="1400" u="none" strike="noStrike">
                          <a:effectLst/>
                          <a:latin typeface="Arial" panose="020B0604020202020204" pitchFamily="34" charset="0"/>
                          <a:cs typeface="Arial" panose="020B0604020202020204" pitchFamily="34" charset="0"/>
                        </a:rPr>
                      </a:b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tc>
                  <a:txBody>
                    <a:bodyPr/>
                    <a:lstStyle/>
                    <a:p>
                      <a:pPr algn="ctr" fontAlgn="b"/>
                      <a:br>
                        <a:rPr lang="en-US" sz="1400" u="none" strike="noStrike">
                          <a:effectLst/>
                          <a:latin typeface="Arial" panose="020B0604020202020204" pitchFamily="34" charset="0"/>
                          <a:cs typeface="Arial" panose="020B0604020202020204" pitchFamily="34" charset="0"/>
                        </a:rPr>
                      </a:br>
                      <a:r>
                        <a:rPr lang="en-US" sz="1400" u="none" strike="noStrike">
                          <a:effectLst/>
                          <a:latin typeface="Arial" panose="020B0604020202020204" pitchFamily="34" charset="0"/>
                          <a:cs typeface="Arial" panose="020B0604020202020204" pitchFamily="34" charset="0"/>
                        </a:rPr>
                        <a:t>All PSIs except Banff Centre</a:t>
                      </a:r>
                      <a:br>
                        <a:rPr lang="en-US" sz="1400" u="none" strike="noStrike">
                          <a:effectLst/>
                          <a:latin typeface="Arial" panose="020B0604020202020204" pitchFamily="34" charset="0"/>
                          <a:cs typeface="Arial" panose="020B0604020202020204" pitchFamily="34" charset="0"/>
                        </a:rPr>
                      </a:b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tc>
                  <a:txBody>
                    <a:bodyPr/>
                    <a:lstStyle/>
                    <a:p>
                      <a:pPr algn="ctr" fontAlgn="b"/>
                      <a:r>
                        <a:rPr lang="en-US" sz="1400" u="none" strike="noStrike">
                          <a:effectLst/>
                          <a:latin typeface="Arial" panose="020B0604020202020204" pitchFamily="34" charset="0"/>
                          <a:cs typeface="Arial" panose="020B0604020202020204" pitchFamily="34" charset="0"/>
                        </a:rPr>
                        <a:t>January 1st (18 months before effective date)</a:t>
                      </a:r>
                      <a:br>
                        <a:rPr lang="en-US" sz="1400" u="none" strike="noStrike">
                          <a:effectLst/>
                          <a:latin typeface="Arial" panose="020B0604020202020204" pitchFamily="34" charset="0"/>
                          <a:cs typeface="Arial" panose="020B0604020202020204" pitchFamily="34" charset="0"/>
                        </a:rPr>
                      </a:b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extLst>
                  <a:ext uri="{0D108BD9-81ED-4DB2-BD59-A6C34878D82A}">
                    <a16:rowId xmlns:a16="http://schemas.microsoft.com/office/drawing/2014/main" val="2280175418"/>
                  </a:ext>
                </a:extLst>
              </a:tr>
              <a:tr h="693039">
                <a:tc vMerge="1">
                  <a:txBody>
                    <a:bodyPr/>
                    <a:lstStyle/>
                    <a:p>
                      <a:endParaRPr lang="en-US"/>
                    </a:p>
                  </a:txBody>
                  <a:tcPr/>
                </a:tc>
                <a:tc>
                  <a:txBody>
                    <a:bodyPr/>
                    <a:lstStyle/>
                    <a:p>
                      <a:pPr algn="ctr" fontAlgn="b"/>
                      <a:r>
                        <a:rPr lang="en-US" sz="1400" u="none" strike="noStrike">
                          <a:effectLst/>
                          <a:latin typeface="Arial" panose="020B0604020202020204" pitchFamily="34" charset="0"/>
                          <a:cs typeface="Arial" panose="020B0604020202020204" pitchFamily="34" charset="0"/>
                        </a:rPr>
                        <a:t>2021/2022 PAPRS records finalized &amp; locked</a:t>
                      </a:r>
                      <a:br>
                        <a:rPr lang="en-US" sz="1400" u="none" strike="noStrike">
                          <a:effectLst/>
                          <a:latin typeface="Arial" panose="020B0604020202020204" pitchFamily="34" charset="0"/>
                          <a:cs typeface="Arial" panose="020B0604020202020204" pitchFamily="34" charset="0"/>
                        </a:rPr>
                      </a:b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tc>
                  <a:txBody>
                    <a:bodyPr/>
                    <a:lstStyle/>
                    <a:p>
                      <a:pPr algn="ctr" fontAlgn="b"/>
                      <a:br>
                        <a:rPr lang="en-US" sz="1400" u="none" strike="noStrike">
                          <a:effectLst/>
                          <a:latin typeface="Arial" panose="020B0604020202020204" pitchFamily="34" charset="0"/>
                          <a:cs typeface="Arial" panose="020B0604020202020204" pitchFamily="34" charset="0"/>
                        </a:rPr>
                      </a:br>
                      <a:r>
                        <a:rPr lang="en-US" sz="1400" u="none" strike="noStrike">
                          <a:effectLst/>
                          <a:latin typeface="Arial" panose="020B0604020202020204" pitchFamily="34" charset="0"/>
                          <a:cs typeface="Arial" panose="020B0604020202020204" pitchFamily="34" charset="0"/>
                        </a:rPr>
                        <a:t>All PSIs except Banff Centre</a:t>
                      </a:r>
                      <a:br>
                        <a:rPr lang="en-US" sz="1400" u="none" strike="noStrike">
                          <a:effectLst/>
                          <a:latin typeface="Arial" panose="020B0604020202020204" pitchFamily="34" charset="0"/>
                          <a:cs typeface="Arial" panose="020B0604020202020204" pitchFamily="34" charset="0"/>
                        </a:rPr>
                      </a:b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tc>
                  <a:txBody>
                    <a:bodyPr/>
                    <a:lstStyle/>
                    <a:p>
                      <a:pPr algn="ctr" fontAlgn="b"/>
                      <a:r>
                        <a:rPr lang="en-US" sz="1400" u="none" strike="noStrike">
                          <a:effectLst/>
                          <a:latin typeface="Arial" panose="020B0604020202020204" pitchFamily="34" charset="0"/>
                          <a:cs typeface="Arial" panose="020B0604020202020204" pitchFamily="34" charset="0"/>
                        </a:rPr>
                        <a:t>May 31, 2021</a:t>
                      </a:r>
                      <a:br>
                        <a:rPr lang="en-US" sz="1400" u="none" strike="noStrike">
                          <a:effectLst/>
                          <a:latin typeface="Arial" panose="020B0604020202020204" pitchFamily="34" charset="0"/>
                          <a:cs typeface="Arial" panose="020B0604020202020204" pitchFamily="34" charset="0"/>
                        </a:rPr>
                      </a:b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chemeClr val="bg1">
                        <a:lumMod val="95000"/>
                      </a:schemeClr>
                    </a:solidFill>
                  </a:tcPr>
                </a:tc>
                <a:extLst>
                  <a:ext uri="{0D108BD9-81ED-4DB2-BD59-A6C34878D82A}">
                    <a16:rowId xmlns:a16="http://schemas.microsoft.com/office/drawing/2014/main" val="3525788850"/>
                  </a:ext>
                </a:extLst>
              </a:tr>
            </a:tbl>
          </a:graphicData>
        </a:graphic>
      </p:graphicFrame>
    </p:spTree>
    <p:custDataLst>
      <p:tags r:id="rId1"/>
    </p:custDataLst>
    <p:extLst>
      <p:ext uri="{BB962C8B-B14F-4D97-AF65-F5344CB8AC3E}">
        <p14:creationId xmlns:p14="http://schemas.microsoft.com/office/powerpoint/2010/main" val="53594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083558" y="0"/>
            <a:ext cx="9830938" cy="1280890"/>
          </a:xfrm>
          <a:prstGeom prst="rect">
            <a:avLst/>
          </a:prstGeom>
        </p:spPr>
        <p:txBody>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Internal Timelines </a:t>
            </a:r>
            <a:r>
              <a:rPr lang="en-US" sz="2400"/>
              <a:t>(minimum) </a:t>
            </a:r>
            <a:r>
              <a:rPr lang="en-US" sz="1800"/>
              <a:t>(Academic Council Guide Table 4-1)</a:t>
            </a:r>
            <a:endParaRPr lang="en-US" sz="2400"/>
          </a:p>
        </p:txBody>
      </p:sp>
      <p:graphicFrame>
        <p:nvGraphicFramePr>
          <p:cNvPr id="2" name="Table 1">
            <a:extLst>
              <a:ext uri="{FF2B5EF4-FFF2-40B4-BE49-F238E27FC236}">
                <a16:creationId xmlns:a16="http://schemas.microsoft.com/office/drawing/2014/main" id="{E41E90AF-30EA-31FD-2D8D-08CACEFD8A86}"/>
              </a:ext>
            </a:extLst>
          </p:cNvPr>
          <p:cNvGraphicFramePr>
            <a:graphicFrameLocks noGrp="1"/>
          </p:cNvGraphicFramePr>
          <p:nvPr>
            <p:extLst>
              <p:ext uri="{D42A27DB-BD31-4B8C-83A1-F6EECF244321}">
                <p14:modId xmlns:p14="http://schemas.microsoft.com/office/powerpoint/2010/main" val="2613264953"/>
              </p:ext>
            </p:extLst>
          </p:nvPr>
        </p:nvGraphicFramePr>
        <p:xfrm>
          <a:off x="2606258" y="725287"/>
          <a:ext cx="8318090" cy="6006374"/>
        </p:xfrm>
        <a:graphic>
          <a:graphicData uri="http://schemas.openxmlformats.org/drawingml/2006/table">
            <a:tbl>
              <a:tblPr firstRow="1" firstCol="1" lastRow="1" lastCol="1" bandRow="1" bandCol="1"/>
              <a:tblGrid>
                <a:gridCol w="2139642">
                  <a:extLst>
                    <a:ext uri="{9D8B030D-6E8A-4147-A177-3AD203B41FA5}">
                      <a16:colId xmlns:a16="http://schemas.microsoft.com/office/drawing/2014/main" val="910005897"/>
                    </a:ext>
                  </a:extLst>
                </a:gridCol>
                <a:gridCol w="1269338">
                  <a:extLst>
                    <a:ext uri="{9D8B030D-6E8A-4147-A177-3AD203B41FA5}">
                      <a16:colId xmlns:a16="http://schemas.microsoft.com/office/drawing/2014/main" val="3304975588"/>
                    </a:ext>
                  </a:extLst>
                </a:gridCol>
                <a:gridCol w="1501009">
                  <a:extLst>
                    <a:ext uri="{9D8B030D-6E8A-4147-A177-3AD203B41FA5}">
                      <a16:colId xmlns:a16="http://schemas.microsoft.com/office/drawing/2014/main" val="310439637"/>
                    </a:ext>
                  </a:extLst>
                </a:gridCol>
                <a:gridCol w="1274625">
                  <a:extLst>
                    <a:ext uri="{9D8B030D-6E8A-4147-A177-3AD203B41FA5}">
                      <a16:colId xmlns:a16="http://schemas.microsoft.com/office/drawing/2014/main" val="155395019"/>
                    </a:ext>
                  </a:extLst>
                </a:gridCol>
                <a:gridCol w="1103734">
                  <a:extLst>
                    <a:ext uri="{9D8B030D-6E8A-4147-A177-3AD203B41FA5}">
                      <a16:colId xmlns:a16="http://schemas.microsoft.com/office/drawing/2014/main" val="3654711161"/>
                    </a:ext>
                  </a:extLst>
                </a:gridCol>
                <a:gridCol w="1029742">
                  <a:extLst>
                    <a:ext uri="{9D8B030D-6E8A-4147-A177-3AD203B41FA5}">
                      <a16:colId xmlns:a16="http://schemas.microsoft.com/office/drawing/2014/main" val="2875819208"/>
                    </a:ext>
                  </a:extLst>
                </a:gridCol>
              </a:tblGrid>
              <a:tr h="487450">
                <a:tc gridSpan="6">
                  <a:txBody>
                    <a:bodyPr/>
                    <a:lstStyle/>
                    <a:p>
                      <a:pPr marL="66040" marR="770890">
                        <a:spcBef>
                          <a:spcPts val="555"/>
                        </a:spcBef>
                        <a:spcAft>
                          <a:spcPts val="0"/>
                        </a:spcAft>
                      </a:pP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following</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breakdown</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illustrates</a:t>
                      </a:r>
                      <a:r>
                        <a:rPr lang="en-US" sz="1400" spc="-3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minimum</a:t>
                      </a:r>
                      <a:r>
                        <a:rPr lang="en-US" sz="1400" b="1" i="1"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timeframes</a:t>
                      </a:r>
                      <a:r>
                        <a:rPr lang="en-US" sz="1400" spc="-2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typically</a:t>
                      </a:r>
                      <a:r>
                        <a:rPr lang="en-US" sz="1400" spc="-6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needed</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prepare</a:t>
                      </a:r>
                      <a:r>
                        <a:rPr lang="en-US" sz="1400"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a:t>
                      </a:r>
                      <a:r>
                        <a:rPr lang="en-US" sz="1400" spc="3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Academic</a:t>
                      </a:r>
                      <a:r>
                        <a:rPr lang="en-US" sz="1400" spc="23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Council</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when</a:t>
                      </a:r>
                      <a:r>
                        <a:rPr lang="en-US" sz="1400"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making</a:t>
                      </a:r>
                      <a:r>
                        <a:rPr lang="en-US" sz="1400"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changes</a:t>
                      </a:r>
                      <a:r>
                        <a:rPr lang="en-US" sz="1400" b="1" i="1" spc="-5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a:t>
                      </a:r>
                      <a:r>
                        <a:rPr lang="en-US" sz="1400" b="1" i="1" spc="-3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existing</a:t>
                      </a:r>
                      <a:r>
                        <a:rPr lang="en-US" sz="1400" b="1" i="1" spc="-5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courses</a:t>
                      </a:r>
                      <a:r>
                        <a:rPr lang="en-US" sz="1400" b="1" i="1"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and/or</a:t>
                      </a:r>
                      <a:r>
                        <a:rPr lang="en-US" sz="1400" b="1" i="1"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programs</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41615586"/>
                  </a:ext>
                </a:extLst>
              </a:tr>
              <a:tr h="195013">
                <a:tc>
                  <a:txBody>
                    <a:bodyPr/>
                    <a:lstStyle/>
                    <a:p>
                      <a:pPr marL="66040" marR="0">
                        <a:spcBef>
                          <a:spcPts val="15"/>
                        </a:spcBef>
                        <a:spcAft>
                          <a:spcPts val="0"/>
                        </a:spcAft>
                      </a:pPr>
                      <a:r>
                        <a:rPr lang="en-US" sz="1400" b="1" spc="-5">
                          <a:effectLst/>
                          <a:latin typeface="Arial" panose="020B0604020202020204" pitchFamily="34" charset="0"/>
                          <a:ea typeface="Calibri" panose="020F0502020204030204" pitchFamily="34" charset="0"/>
                          <a:cs typeface="Times New Roman" panose="02020603050405020304" pitchFamily="18" charset="0"/>
                        </a:rPr>
                        <a:t>Prior</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to</a:t>
                      </a:r>
                      <a:r>
                        <a:rPr lang="en-US" sz="1400" b="1" spc="-2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2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675"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5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04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77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04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2865"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21229475"/>
                  </a:ext>
                </a:extLst>
              </a:tr>
              <a:tr h="1197373">
                <a:tc>
                  <a:txBody>
                    <a:bodyPr/>
                    <a:lstStyle/>
                    <a:p>
                      <a:pPr marL="66040" marR="24257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1</a:t>
                      </a:r>
                      <a:r>
                        <a:rPr lang="en-US" sz="1400" b="1" spc="-2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to</a:t>
                      </a:r>
                      <a:r>
                        <a:rPr lang="en-US" sz="1400" b="1" spc="-2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6</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months</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for</a:t>
                      </a:r>
                      <a:r>
                        <a:rPr lang="en-US" sz="1400" b="1" spc="11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Chair/Dean</a:t>
                      </a:r>
                      <a:r>
                        <a:rPr lang="en-US" sz="1400" b="1" spc="-11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planning</a:t>
                      </a:r>
                      <a:r>
                        <a:rPr lang="en-US" sz="1400" b="1" spc="13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and,</a:t>
                      </a:r>
                      <a:r>
                        <a:rPr lang="en-US" sz="1400" b="1" spc="-50">
                          <a:effectLst/>
                          <a:latin typeface="Arial" panose="020B0604020202020204" pitchFamily="34" charset="0"/>
                          <a:ea typeface="Calibri" panose="020F0502020204030204" pitchFamily="34" charset="0"/>
                          <a:cs typeface="Times New Roman" panose="02020603050405020304" pitchFamily="18" charset="0"/>
                        </a:rPr>
                        <a:t> </a:t>
                      </a:r>
                      <a:r>
                        <a:rPr lang="en-US" sz="1400" b="1" spc="-10">
                          <a:effectLst/>
                          <a:latin typeface="Arial" panose="020B0604020202020204" pitchFamily="34" charset="0"/>
                          <a:ea typeface="Calibri" panose="020F0502020204030204" pitchFamily="34" charset="0"/>
                          <a:cs typeface="Times New Roman" panose="02020603050405020304" pitchFamily="18" charset="0"/>
                        </a:rPr>
                        <a:t>if</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needed,</a:t>
                      </a:r>
                      <a:r>
                        <a:rPr lang="en-US" sz="1400" b="1" spc="11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completion</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of</a:t>
                      </a:r>
                      <a:r>
                        <a:rPr lang="en-US" sz="1400" b="1" spc="-5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the</a:t>
                      </a:r>
                      <a:r>
                        <a:rPr lang="en-US" sz="1400" b="1" spc="1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appropriate</a:t>
                      </a:r>
                      <a:r>
                        <a:rPr lang="en-US" sz="1400" b="1" spc="-90">
                          <a:effectLst/>
                          <a:latin typeface="Arial" panose="020B0604020202020204" pitchFamily="34" charset="0"/>
                          <a:ea typeface="Calibri" panose="020F0502020204030204" pitchFamily="34" charset="0"/>
                          <a:cs typeface="Times New Roman" panose="02020603050405020304" pitchFamily="18" charset="0"/>
                        </a:rPr>
                        <a:t> </a:t>
                      </a:r>
                      <a:r>
                        <a:rPr lang="en-US" sz="1400" b="1" spc="-10">
                          <a:effectLst/>
                          <a:latin typeface="Arial" panose="020B0604020202020204" pitchFamily="34" charset="0"/>
                          <a:ea typeface="Calibri" panose="020F0502020204030204" pitchFamily="34" charset="0"/>
                          <a:cs typeface="Times New Roman" panose="02020603050405020304" pitchFamily="18" charset="0"/>
                        </a:rPr>
                        <a:t>PAPRS</a:t>
                      </a:r>
                      <a:r>
                        <a:rPr lang="en-US" sz="1400" b="1" spc="13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template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35"/>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675" marR="137795">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Consultation</a:t>
                      </a:r>
                      <a:r>
                        <a:rPr lang="en-US" sz="1400" spc="13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Meetings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040" marR="234950">
                        <a:spcBef>
                          <a:spcPts val="605"/>
                        </a:spcBef>
                        <a:spcAft>
                          <a:spcPts val="0"/>
                        </a:spcAft>
                      </a:pPr>
                      <a:r>
                        <a:rPr lang="en-US" sz="1400">
                          <a:effectLst/>
                          <a:latin typeface="Arial" panose="020B0604020202020204" pitchFamily="34" charset="0"/>
                          <a:ea typeface="Calibri" panose="020F0502020204030204" pitchFamily="34" charset="0"/>
                          <a:cs typeface="Times New Roman" panose="02020603050405020304" pitchFamily="18" charset="0"/>
                        </a:rPr>
                        <a:t>Dean</a:t>
                      </a:r>
                      <a:r>
                        <a:rPr lang="en-US" sz="1400" spc="-4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and</a:t>
                      </a:r>
                      <a:r>
                        <a:rPr lang="en-US" sz="1400" spc="-5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RO</a:t>
                      </a:r>
                      <a:r>
                        <a:rPr lang="en-US" sz="1400" spc="10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signature</a:t>
                      </a:r>
                      <a:r>
                        <a:rPr lang="en-US" sz="1400" spc="-6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(if</a:t>
                      </a:r>
                      <a:r>
                        <a:rPr lang="en-US" sz="1400" spc="13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required)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lnSpc>
                          <a:spcPts val="1145"/>
                        </a:lnSpc>
                        <a:spcBef>
                          <a:spcPts val="605"/>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VPA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18669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signature</a:t>
                      </a:r>
                      <a:r>
                        <a:rPr lang="en-US" sz="1400" spc="-6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(if</a:t>
                      </a:r>
                      <a:r>
                        <a:rPr lang="en-US" sz="1400" spc="13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required)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3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040" marR="164465">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Agenda</a:t>
                      </a:r>
                      <a:r>
                        <a:rPr lang="en-US" sz="1400" spc="11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Items</a:t>
                      </a:r>
                      <a:r>
                        <a:rPr lang="en-US" sz="1400" spc="-4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due</a:t>
                      </a:r>
                      <a:r>
                        <a:rPr lang="en-US" sz="1400" spc="11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to</a:t>
                      </a:r>
                      <a:r>
                        <a:rPr lang="en-US" sz="1400" spc="-3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AC</a:t>
                      </a:r>
                      <a:r>
                        <a:rPr lang="en-US" sz="1400" spc="10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Secretary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2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lnSpc>
                          <a:spcPts val="1145"/>
                        </a:lnSpc>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AC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lnSpc>
                          <a:spcPts val="1145"/>
                        </a:lnSpc>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Meeting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2152404"/>
                  </a:ext>
                </a:extLst>
              </a:tr>
              <a:tr h="0">
                <a:tc gridSpan="6">
                  <a:txBody>
                    <a:bodyPr/>
                    <a:lstStyle/>
                    <a:p>
                      <a:pPr marL="0" marR="0">
                        <a:spcBef>
                          <a:spcPts val="35"/>
                        </a:spcBef>
                        <a:spcAft>
                          <a:spcPts val="0"/>
                        </a:spcAft>
                      </a:pPr>
                      <a:r>
                        <a:rPr lang="en-US" sz="1200">
                          <a:solidFill>
                            <a:schemeClr val="bg1"/>
                          </a:solidFill>
                          <a:effectLst/>
                          <a:latin typeface="Arial" panose="020B0604020202020204" pitchFamily="34" charset="0"/>
                          <a:ea typeface="Arial" panose="020B060402020202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following</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breakdown</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illustrates</a:t>
                      </a:r>
                      <a:r>
                        <a:rPr lang="en-US" sz="1400" spc="-2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minimum</a:t>
                      </a:r>
                      <a:r>
                        <a:rPr lang="en-US" sz="1400" b="1" i="1"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timeframes</a:t>
                      </a:r>
                      <a:r>
                        <a:rPr lang="en-US" sz="1400" spc="-2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typically</a:t>
                      </a:r>
                      <a:r>
                        <a:rPr lang="en-US" sz="1400" spc="-6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needed</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prepare</a:t>
                      </a:r>
                      <a:r>
                        <a:rPr lang="en-US" sz="1400"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a:t>
                      </a:r>
                      <a:r>
                        <a:rPr lang="en-US" sz="1400" spc="28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Academic</a:t>
                      </a:r>
                      <a:r>
                        <a:rPr lang="en-US" sz="1400" spc="19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Council</a:t>
                      </a:r>
                      <a:r>
                        <a:rPr lang="en-US" sz="1400" spc="-5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when</a:t>
                      </a:r>
                      <a:r>
                        <a:rPr lang="en-US" sz="1400"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creating</a:t>
                      </a:r>
                      <a:r>
                        <a:rPr lang="en-US" sz="1400" b="1" i="1" spc="-2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a:t>
                      </a:r>
                      <a:r>
                        <a:rPr lang="en-US" sz="1400" b="1" i="1" spc="-5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new</a:t>
                      </a:r>
                      <a:r>
                        <a:rPr lang="en-US" sz="1400" b="1" i="1"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15">
                          <a:solidFill>
                            <a:schemeClr val="bg1"/>
                          </a:solidFill>
                          <a:effectLst/>
                          <a:latin typeface="Arial" panose="020B0604020202020204" pitchFamily="34" charset="0"/>
                          <a:ea typeface="Calibri" panose="020F0502020204030204" pitchFamily="34" charset="0"/>
                          <a:cs typeface="Times New Roman" panose="02020603050405020304" pitchFamily="18" charset="0"/>
                        </a:rPr>
                        <a:t>certificate</a:t>
                      </a:r>
                      <a:r>
                        <a:rPr lang="en-US" sz="1400" b="1" i="1"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or</a:t>
                      </a:r>
                      <a:r>
                        <a:rPr lang="en-US" sz="1400" b="1" i="1"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diploma</a:t>
                      </a:r>
                      <a:r>
                        <a:rPr lang="en-US" sz="1400" b="1" i="1"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program</a:t>
                      </a:r>
                    </a:p>
                    <a:p>
                      <a:pPr marL="66040" marR="77216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0155698"/>
                  </a:ext>
                </a:extLst>
              </a:tr>
              <a:tr h="195013">
                <a:tc>
                  <a:txBody>
                    <a:bodyPr/>
                    <a:lstStyle/>
                    <a:p>
                      <a:pPr marL="66040" marR="0">
                        <a:spcBef>
                          <a:spcPts val="15"/>
                        </a:spcBef>
                        <a:spcAft>
                          <a:spcPts val="0"/>
                        </a:spcAft>
                      </a:pPr>
                      <a:r>
                        <a:rPr lang="en-US" sz="1400" b="1" spc="-5">
                          <a:effectLst/>
                          <a:latin typeface="Arial" panose="020B0604020202020204" pitchFamily="34" charset="0"/>
                          <a:ea typeface="Calibri" panose="020F0502020204030204" pitchFamily="34" charset="0"/>
                          <a:cs typeface="Times New Roman" panose="02020603050405020304" pitchFamily="18" charset="0"/>
                        </a:rPr>
                        <a:t>Prior</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to</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2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675"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5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04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77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04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770" marR="0">
                        <a:spcBef>
                          <a:spcPts val="15"/>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04580440"/>
                  </a:ext>
                </a:extLst>
              </a:tr>
              <a:tr h="1218754">
                <a:tc>
                  <a:txBody>
                    <a:bodyPr/>
                    <a:lstStyle/>
                    <a:p>
                      <a:pPr marL="66040" marR="158750">
                        <a:spcBef>
                          <a:spcPts val="65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6</a:t>
                      </a:r>
                      <a:r>
                        <a:rPr lang="en-US" sz="1400" b="1" spc="-2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to</a:t>
                      </a:r>
                      <a:r>
                        <a:rPr lang="en-US" sz="1400" b="1" spc="-2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12</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months</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for</a:t>
                      </a:r>
                      <a:r>
                        <a:rPr lang="en-US" sz="1400" b="1" spc="12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Chair/Dean</a:t>
                      </a:r>
                      <a:r>
                        <a:rPr lang="en-US" sz="1400" b="1" spc="-11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planning</a:t>
                      </a:r>
                      <a:r>
                        <a:rPr lang="en-US" sz="1400" b="1" spc="13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and</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completion</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of</a:t>
                      </a:r>
                      <a:r>
                        <a:rPr lang="en-US" sz="1400" b="1" spc="-4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the</a:t>
                      </a:r>
                      <a:r>
                        <a:rPr lang="en-US" sz="1400" b="1" spc="11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appropriate</a:t>
                      </a:r>
                      <a:r>
                        <a:rPr lang="en-US" sz="1400" b="1" spc="-8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PAPRS</a:t>
                      </a:r>
                      <a:r>
                        <a:rPr lang="en-US" sz="1400" b="1" spc="11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template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35"/>
                        </a:spcBef>
                        <a:spcAft>
                          <a:spcPts val="0"/>
                        </a:spcAft>
                      </a:pPr>
                      <a:r>
                        <a:rPr lang="en-US" sz="16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675" marR="137795">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Consultation</a:t>
                      </a:r>
                      <a:r>
                        <a:rPr lang="en-US" sz="1400" spc="13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Meetings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35"/>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040" marR="234950">
                        <a:spcBef>
                          <a:spcPts val="0"/>
                        </a:spcBef>
                        <a:spcAft>
                          <a:spcPts val="0"/>
                        </a:spcAft>
                      </a:pPr>
                      <a:r>
                        <a:rPr lang="en-US" sz="1400">
                          <a:effectLst/>
                          <a:latin typeface="Arial" panose="020B0604020202020204" pitchFamily="34" charset="0"/>
                          <a:ea typeface="Calibri" panose="020F0502020204030204" pitchFamily="34" charset="0"/>
                          <a:cs typeface="Times New Roman" panose="02020603050405020304" pitchFamily="18" charset="0"/>
                        </a:rPr>
                        <a:t>Dean</a:t>
                      </a:r>
                      <a:r>
                        <a:rPr lang="en-US" sz="1400" spc="-4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and</a:t>
                      </a:r>
                      <a:r>
                        <a:rPr lang="en-US" sz="1400" spc="-5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RO</a:t>
                      </a:r>
                      <a:r>
                        <a:rPr lang="en-US" sz="1400" spc="10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signature</a:t>
                      </a:r>
                      <a:r>
                        <a:rPr lang="en-US" sz="1400" spc="-6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(if</a:t>
                      </a:r>
                      <a:r>
                        <a:rPr lang="en-US" sz="1400" spc="13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required)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spcBef>
                          <a:spcPts val="665"/>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VPA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18669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signature</a:t>
                      </a:r>
                      <a:r>
                        <a:rPr lang="en-US" sz="1400" spc="-6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(if</a:t>
                      </a:r>
                      <a:r>
                        <a:rPr lang="en-US" sz="1400" spc="13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required)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35"/>
                        </a:spcBef>
                        <a:spcAft>
                          <a:spcPts val="0"/>
                        </a:spcAft>
                      </a:pPr>
                      <a:r>
                        <a:rPr lang="en-US" sz="16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040" marR="164465">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Agenda</a:t>
                      </a:r>
                      <a:r>
                        <a:rPr lang="en-US" sz="1400" spc="11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Items</a:t>
                      </a:r>
                      <a:r>
                        <a:rPr lang="en-US" sz="1400" spc="-4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due</a:t>
                      </a:r>
                      <a:r>
                        <a:rPr lang="en-US" sz="1400" spc="11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to</a:t>
                      </a:r>
                      <a:r>
                        <a:rPr lang="en-US" sz="1400" spc="-3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AC</a:t>
                      </a:r>
                      <a:r>
                        <a:rPr lang="en-US" sz="1400" spc="10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Secretary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25"/>
                        </a:spcBef>
                        <a:spcAft>
                          <a:spcPts val="0"/>
                        </a:spcAft>
                      </a:pPr>
                      <a:r>
                        <a:rPr lang="en-US" sz="16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AC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Meeting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73787080"/>
                  </a:ext>
                </a:extLst>
              </a:tr>
              <a:tr h="533379">
                <a:tc gridSpan="6">
                  <a:txBody>
                    <a:bodyPr/>
                    <a:lstStyle/>
                    <a:p>
                      <a:pPr marL="66040" marR="772160">
                        <a:spcBef>
                          <a:spcPts val="870"/>
                        </a:spcBef>
                        <a:spcAft>
                          <a:spcPts val="0"/>
                        </a:spcAft>
                      </a:pP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following</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breakdown</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illustrates</a:t>
                      </a:r>
                      <a:r>
                        <a:rPr lang="en-US" sz="1400" spc="-2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a:t>
                      </a:r>
                      <a:r>
                        <a:rPr lang="en-US" sz="1400" spc="-5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minimum</a:t>
                      </a:r>
                      <a:r>
                        <a:rPr lang="en-US" sz="1400" b="1" i="1"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timeframes</a:t>
                      </a:r>
                      <a:r>
                        <a:rPr lang="en-US" sz="1400" spc="-2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typically</a:t>
                      </a:r>
                      <a:r>
                        <a:rPr lang="en-US" sz="1400" spc="-6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needed</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a:t>
                      </a:r>
                      <a:r>
                        <a:rPr lang="en-US" sz="1400" spc="-4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prepare</a:t>
                      </a:r>
                      <a:r>
                        <a:rPr lang="en-US" sz="1400"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a:t>
                      </a:r>
                      <a:r>
                        <a:rPr lang="en-US" sz="1400" spc="28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1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Academic</a:t>
                      </a:r>
                      <a:r>
                        <a:rPr lang="en-US" sz="1400" spc="19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Council</a:t>
                      </a:r>
                      <a:r>
                        <a:rPr lang="en-US" sz="1400"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when</a:t>
                      </a:r>
                      <a:r>
                        <a:rPr lang="en-US" sz="1400"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creating</a:t>
                      </a:r>
                      <a:r>
                        <a:rPr lang="en-US" sz="1400" b="1" i="1" spc="-3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a:t>
                      </a:r>
                      <a:r>
                        <a:rPr lang="en-US" sz="1400" b="1" i="1" spc="-3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new</a:t>
                      </a:r>
                      <a:r>
                        <a:rPr lang="en-US" sz="1400" b="1" i="1"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degree</a:t>
                      </a:r>
                      <a:r>
                        <a:rPr lang="en-US" sz="1400" b="1" i="1" spc="-45">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i="1" spc="-5">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program</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77880562"/>
                  </a:ext>
                </a:extLst>
              </a:tr>
              <a:tr h="200757">
                <a:tc>
                  <a:txBody>
                    <a:bodyPr/>
                    <a:lstStyle/>
                    <a:p>
                      <a:pPr marL="66040" marR="0">
                        <a:spcBef>
                          <a:spcPts val="110"/>
                        </a:spcBef>
                        <a:spcAft>
                          <a:spcPts val="0"/>
                        </a:spcAft>
                      </a:pPr>
                      <a:r>
                        <a:rPr lang="en-US" sz="1400" b="1" spc="-5">
                          <a:effectLst/>
                          <a:latin typeface="Arial" panose="020B0604020202020204" pitchFamily="34" charset="0"/>
                          <a:ea typeface="Calibri" panose="020F0502020204030204" pitchFamily="34" charset="0"/>
                          <a:cs typeface="Times New Roman" panose="02020603050405020304" pitchFamily="18" charset="0"/>
                        </a:rPr>
                        <a:t>Prior</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to</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25">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675" marR="0">
                        <a:spcBef>
                          <a:spcPts val="11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5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040" marR="0">
                        <a:spcBef>
                          <a:spcPts val="11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770" marR="0">
                        <a:spcBef>
                          <a:spcPts val="11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6040" marR="0">
                        <a:spcBef>
                          <a:spcPts val="11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770" marR="0">
                        <a:spcBef>
                          <a:spcPts val="11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Week</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59321244"/>
                  </a:ext>
                </a:extLst>
              </a:tr>
              <a:tr h="1175991">
                <a:tc>
                  <a:txBody>
                    <a:bodyPr/>
                    <a:lstStyle/>
                    <a:p>
                      <a:pPr marL="66040" marR="158115">
                        <a:spcBef>
                          <a:spcPts val="440"/>
                        </a:spcBef>
                        <a:spcAft>
                          <a:spcPts val="0"/>
                        </a:spcAft>
                      </a:pPr>
                      <a:r>
                        <a:rPr lang="en-US" sz="1400" b="1">
                          <a:effectLst/>
                          <a:latin typeface="Arial" panose="020B0604020202020204" pitchFamily="34" charset="0"/>
                          <a:ea typeface="Calibri" panose="020F0502020204030204" pitchFamily="34" charset="0"/>
                          <a:cs typeface="Times New Roman" panose="02020603050405020304" pitchFamily="18" charset="0"/>
                        </a:rPr>
                        <a:t>12</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to</a:t>
                      </a:r>
                      <a:r>
                        <a:rPr lang="en-US" sz="1400" b="1" spc="-2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24+</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months</a:t>
                      </a:r>
                      <a:r>
                        <a:rPr lang="en-US" sz="1400" b="1" spc="-4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for</a:t>
                      </a:r>
                      <a:r>
                        <a:rPr lang="en-US" sz="1400" b="1" spc="1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Chair/Dean</a:t>
                      </a:r>
                      <a:r>
                        <a:rPr lang="en-US" sz="1400" b="1" spc="-11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planning</a:t>
                      </a:r>
                      <a:r>
                        <a:rPr lang="en-US" sz="1400" b="1" spc="13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and</a:t>
                      </a:r>
                      <a:r>
                        <a:rPr lang="en-US" sz="1400" b="1" spc="-3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completion</a:t>
                      </a:r>
                      <a:r>
                        <a:rPr lang="en-US" sz="1400" b="1" spc="-3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of</a:t>
                      </a:r>
                      <a:r>
                        <a:rPr lang="en-US" sz="1400" b="1" spc="-50">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the</a:t>
                      </a:r>
                      <a:r>
                        <a:rPr lang="en-US" sz="1400" b="1" spc="11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appropriate</a:t>
                      </a:r>
                      <a:r>
                        <a:rPr lang="en-US" sz="1400" b="1" spc="-6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the</a:t>
                      </a:r>
                      <a:r>
                        <a:rPr lang="en-US" sz="1400" b="1" spc="145">
                          <a:effectLst/>
                          <a:latin typeface="Arial" panose="020B0604020202020204" pitchFamily="34" charset="0"/>
                          <a:ea typeface="Calibri" panose="020F0502020204030204" pitchFamily="34" charset="0"/>
                          <a:cs typeface="Times New Roman" panose="02020603050405020304" pitchFamily="18" charset="0"/>
                        </a:rPr>
                        <a:t> </a:t>
                      </a:r>
                      <a:r>
                        <a:rPr lang="en-US" sz="1400" b="1" spc="-5">
                          <a:effectLst/>
                          <a:latin typeface="Arial" panose="020B0604020202020204" pitchFamily="34" charset="0"/>
                          <a:ea typeface="Calibri" panose="020F0502020204030204" pitchFamily="34" charset="0"/>
                          <a:cs typeface="Times New Roman" panose="02020603050405020304" pitchFamily="18" charset="0"/>
                        </a:rPr>
                        <a:t>PAPRS</a:t>
                      </a:r>
                      <a:r>
                        <a:rPr lang="en-US" sz="1400" b="1" spc="20">
                          <a:effectLst/>
                          <a:latin typeface="Arial" panose="020B0604020202020204" pitchFamily="34" charset="0"/>
                          <a:ea typeface="Calibri" panose="020F0502020204030204" pitchFamily="34" charset="0"/>
                          <a:cs typeface="Times New Roman" panose="02020603050405020304" pitchFamily="18" charset="0"/>
                        </a:rPr>
                        <a:t> </a:t>
                      </a:r>
                      <a:r>
                        <a:rPr lang="en-US" sz="1400" b="1">
                          <a:effectLst/>
                          <a:latin typeface="Arial" panose="020B0604020202020204" pitchFamily="34" charset="0"/>
                          <a:ea typeface="Calibri" panose="020F0502020204030204" pitchFamily="34" charset="0"/>
                          <a:cs typeface="Times New Roman" panose="02020603050405020304" pitchFamily="18" charset="0"/>
                        </a:rPr>
                        <a:t>template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40"/>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675" marR="137795">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Consultation</a:t>
                      </a:r>
                      <a:r>
                        <a:rPr lang="en-US" sz="1400" spc="13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Meetings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040" marR="234950">
                        <a:spcBef>
                          <a:spcPts val="730"/>
                        </a:spcBef>
                        <a:spcAft>
                          <a:spcPts val="0"/>
                        </a:spcAft>
                      </a:pPr>
                      <a:r>
                        <a:rPr lang="en-US" sz="1400">
                          <a:effectLst/>
                          <a:latin typeface="Arial" panose="020B0604020202020204" pitchFamily="34" charset="0"/>
                          <a:ea typeface="Calibri" panose="020F0502020204030204" pitchFamily="34" charset="0"/>
                          <a:cs typeface="Times New Roman" panose="02020603050405020304" pitchFamily="18" charset="0"/>
                        </a:rPr>
                        <a:t>Dean</a:t>
                      </a:r>
                      <a:r>
                        <a:rPr lang="en-US" sz="1400" spc="-4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and</a:t>
                      </a:r>
                      <a:r>
                        <a:rPr lang="en-US" sz="1400" spc="-5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RO</a:t>
                      </a:r>
                      <a:r>
                        <a:rPr lang="en-US" sz="1400" spc="10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signature</a:t>
                      </a:r>
                      <a:r>
                        <a:rPr lang="en-US" sz="1400" spc="-6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(if</a:t>
                      </a:r>
                      <a:r>
                        <a:rPr lang="en-US" sz="1400" spc="13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required)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40"/>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29718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Provost</a:t>
                      </a:r>
                      <a:r>
                        <a:rPr lang="en-US" sz="1400" spc="-6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&amp;</a:t>
                      </a:r>
                      <a:r>
                        <a:rPr lang="en-US" sz="1400" spc="12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VPA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18669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signature</a:t>
                      </a:r>
                      <a:r>
                        <a:rPr lang="en-US" sz="1400" spc="-6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(if</a:t>
                      </a:r>
                      <a:r>
                        <a:rPr lang="en-US" sz="1400" spc="13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required)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50"/>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6040" marR="164465">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Agenda</a:t>
                      </a:r>
                      <a:r>
                        <a:rPr lang="en-US" sz="1400" spc="11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Items</a:t>
                      </a:r>
                      <a:r>
                        <a:rPr lang="en-US" sz="1400" spc="-4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due</a:t>
                      </a:r>
                      <a:r>
                        <a:rPr lang="en-US" sz="1400" spc="110">
                          <a:effectLst/>
                          <a:latin typeface="Arial" panose="020B0604020202020204" pitchFamily="34" charset="0"/>
                          <a:ea typeface="Calibri" panose="020F0502020204030204" pitchFamily="34" charset="0"/>
                          <a:cs typeface="Times New Roman" panose="02020603050405020304" pitchFamily="18" charset="0"/>
                        </a:rPr>
                        <a:t> </a:t>
                      </a:r>
                      <a:r>
                        <a:rPr lang="en-US" sz="1400">
                          <a:effectLst/>
                          <a:latin typeface="Arial" panose="020B0604020202020204" pitchFamily="34" charset="0"/>
                          <a:ea typeface="Calibri" panose="020F0502020204030204" pitchFamily="34" charset="0"/>
                          <a:cs typeface="Times New Roman" panose="02020603050405020304" pitchFamily="18" charset="0"/>
                        </a:rPr>
                        <a:t>to</a:t>
                      </a:r>
                      <a:r>
                        <a:rPr lang="en-US" sz="1400" spc="-30">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AC</a:t>
                      </a:r>
                      <a:r>
                        <a:rPr lang="en-US" sz="1400" spc="105">
                          <a:effectLst/>
                          <a:latin typeface="Arial" panose="020B0604020202020204" pitchFamily="34" charset="0"/>
                          <a:ea typeface="Calibri" panose="020F0502020204030204" pitchFamily="34" charset="0"/>
                          <a:cs typeface="Times New Roman" panose="02020603050405020304" pitchFamily="18" charset="0"/>
                        </a:rPr>
                        <a:t> </a:t>
                      </a:r>
                      <a:r>
                        <a:rPr lang="en-US" sz="1400" spc="-5">
                          <a:effectLst/>
                          <a:latin typeface="Arial" panose="020B0604020202020204" pitchFamily="34" charset="0"/>
                          <a:ea typeface="Calibri" panose="020F0502020204030204" pitchFamily="34" charset="0"/>
                          <a:cs typeface="Times New Roman" panose="02020603050405020304" pitchFamily="18" charset="0"/>
                        </a:rPr>
                        <a:t>Secretary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40"/>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AC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64770" marR="0">
                        <a:spcBef>
                          <a:spcPts val="0"/>
                        </a:spcBef>
                        <a:spcAft>
                          <a:spcPts val="0"/>
                        </a:spcAft>
                      </a:pPr>
                      <a:r>
                        <a:rPr lang="en-US" sz="1400" spc="-5">
                          <a:effectLst/>
                          <a:latin typeface="Arial" panose="020B0604020202020204" pitchFamily="34" charset="0"/>
                          <a:ea typeface="Calibri" panose="020F0502020204030204" pitchFamily="34" charset="0"/>
                          <a:cs typeface="Times New Roman" panose="02020603050405020304" pitchFamily="18" charset="0"/>
                        </a:rPr>
                        <a:t>Meeting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0780389"/>
                  </a:ext>
                </a:extLst>
              </a:tr>
            </a:tbl>
          </a:graphicData>
        </a:graphic>
      </p:graphicFrame>
    </p:spTree>
    <p:custDataLst>
      <p:tags r:id="rId1"/>
    </p:custDataLst>
    <p:extLst>
      <p:ext uri="{BB962C8B-B14F-4D97-AF65-F5344CB8AC3E}">
        <p14:creationId xmlns:p14="http://schemas.microsoft.com/office/powerpoint/2010/main" val="255536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6725" y="362852"/>
            <a:ext cx="9381905" cy="917308"/>
          </a:xfrm>
        </p:spPr>
        <p:txBody>
          <a:bodyPr/>
          <a:lstStyle/>
          <a:p>
            <a:r>
              <a:rPr lang="en-US"/>
              <a:t>What Academic Council forms do I use?</a:t>
            </a:r>
            <a:endParaRPr lang="en-US">
              <a:hlinkClick r:id="rId3"/>
            </a:endParaRPr>
          </a:p>
        </p:txBody>
      </p:sp>
      <p:sp>
        <p:nvSpPr>
          <p:cNvPr id="3" name="Content Placeholder 2"/>
          <p:cNvSpPr>
            <a:spLocks noGrp="1"/>
          </p:cNvSpPr>
          <p:nvPr>
            <p:ph idx="1"/>
          </p:nvPr>
        </p:nvSpPr>
        <p:spPr>
          <a:xfrm>
            <a:off x="2592925" y="3483429"/>
            <a:ext cx="8915400" cy="3374571"/>
          </a:xfrm>
        </p:spPr>
        <p:txBody>
          <a:bodyPr>
            <a:normAutofit/>
          </a:bodyPr>
          <a:lstStyle/>
          <a:p>
            <a:pPr marL="457200" lvl="1" indent="0">
              <a:buNone/>
            </a:pPr>
            <a:endParaRPr lang="en-US" sz="2400"/>
          </a:p>
          <a:p>
            <a:pPr lvl="1"/>
            <a:endParaRPr lang="en-US" sz="2400"/>
          </a:p>
          <a:p>
            <a:pPr marL="57150" indent="0">
              <a:buNone/>
            </a:pPr>
            <a:endParaRPr lang="en-US" sz="2800"/>
          </a:p>
          <a:p>
            <a:pPr marL="0" indent="0">
              <a:buNone/>
            </a:pPr>
            <a:endParaRPr lang="en-US" sz="2800"/>
          </a:p>
          <a:p>
            <a:r>
              <a:rPr lang="en-US" sz="2800" u="sng">
                <a:solidFill>
                  <a:srgbClr val="0563C1"/>
                </a:solidFill>
                <a:effectLst/>
                <a:latin typeface="Century Gothic" panose="020B0502020202020204" pitchFamily="34" charset="0"/>
                <a:ea typeface="Calibri" panose="020F0502020204030204" pitchFamily="34" charset="0"/>
                <a:hlinkClick r:id="rId4"/>
              </a:rPr>
              <a:t>Academic Council - Home (keyano.ca)</a:t>
            </a:r>
            <a:r>
              <a:rPr lang="en-US" sz="2800">
                <a:effectLst/>
                <a:latin typeface="Century Gothic" panose="020B0502020202020204" pitchFamily="34" charset="0"/>
                <a:ea typeface="Calibri" panose="020F0502020204030204" pitchFamily="34" charset="0"/>
              </a:rPr>
              <a:t> </a:t>
            </a:r>
          </a:p>
          <a:p>
            <a:r>
              <a:rPr lang="en-US" sz="2800"/>
              <a:t>Academic Council Guide (October 2021)</a:t>
            </a:r>
          </a:p>
        </p:txBody>
      </p:sp>
      <p:graphicFrame>
        <p:nvGraphicFramePr>
          <p:cNvPr id="4" name="Table 4">
            <a:extLst>
              <a:ext uri="{FF2B5EF4-FFF2-40B4-BE49-F238E27FC236}">
                <a16:creationId xmlns:a16="http://schemas.microsoft.com/office/drawing/2014/main" id="{E3F5CC15-3FC1-4AAD-80F3-C6EE5DC61039}"/>
              </a:ext>
            </a:extLst>
          </p:cNvPr>
          <p:cNvGraphicFramePr>
            <a:graphicFrameLocks noGrp="1"/>
          </p:cNvGraphicFramePr>
          <p:nvPr>
            <p:extLst>
              <p:ext uri="{D42A27DB-BD31-4B8C-83A1-F6EECF244321}">
                <p14:modId xmlns:p14="http://schemas.microsoft.com/office/powerpoint/2010/main" val="1333310905"/>
              </p:ext>
            </p:extLst>
          </p:nvPr>
        </p:nvGraphicFramePr>
        <p:xfrm>
          <a:off x="2592925" y="1070411"/>
          <a:ext cx="9043904" cy="4433059"/>
        </p:xfrm>
        <a:graphic>
          <a:graphicData uri="http://schemas.openxmlformats.org/drawingml/2006/table">
            <a:tbl>
              <a:tblPr firstRow="1" bandRow="1">
                <a:tableStyleId>{F5AB1C69-6EDB-4FF4-983F-18BD219EF322}</a:tableStyleId>
              </a:tblPr>
              <a:tblGrid>
                <a:gridCol w="5419505">
                  <a:extLst>
                    <a:ext uri="{9D8B030D-6E8A-4147-A177-3AD203B41FA5}">
                      <a16:colId xmlns:a16="http://schemas.microsoft.com/office/drawing/2014/main" val="926871706"/>
                    </a:ext>
                  </a:extLst>
                </a:gridCol>
                <a:gridCol w="3624399">
                  <a:extLst>
                    <a:ext uri="{9D8B030D-6E8A-4147-A177-3AD203B41FA5}">
                      <a16:colId xmlns:a16="http://schemas.microsoft.com/office/drawing/2014/main" val="299585210"/>
                    </a:ext>
                  </a:extLst>
                </a:gridCol>
              </a:tblGrid>
              <a:tr h="562099">
                <a:tc>
                  <a:txBody>
                    <a:bodyPr/>
                    <a:lstStyle/>
                    <a:p>
                      <a:pPr algn="ctr"/>
                      <a:r>
                        <a:rPr lang="en-US" sz="2400"/>
                        <a:t>Academic Council</a:t>
                      </a:r>
                    </a:p>
                  </a:txBody>
                  <a:tcPr/>
                </a:tc>
                <a:tc>
                  <a:txBody>
                    <a:bodyPr/>
                    <a:lstStyle/>
                    <a:p>
                      <a:pPr algn="ctr"/>
                      <a:r>
                        <a:rPr lang="en-US" sz="2400"/>
                        <a:t>PAPRS</a:t>
                      </a:r>
                    </a:p>
                  </a:txBody>
                  <a:tcPr/>
                </a:tc>
                <a:extLst>
                  <a:ext uri="{0D108BD9-81ED-4DB2-BD59-A6C34878D82A}">
                    <a16:rowId xmlns:a16="http://schemas.microsoft.com/office/drawing/2014/main" val="412806129"/>
                  </a:ext>
                </a:extLst>
              </a:tr>
              <a:tr h="983672">
                <a:tc>
                  <a:txBody>
                    <a:bodyPr/>
                    <a:lstStyle/>
                    <a:p>
                      <a:pPr marL="285750" indent="-285750">
                        <a:buFont typeface="Arial" panose="020B0604020202020204" pitchFamily="34" charset="0"/>
                        <a:buChar char="•"/>
                      </a:pPr>
                      <a:r>
                        <a:rPr lang="en-US" sz="2400"/>
                        <a:t>P4 – New Program Form (Sept 2021)</a:t>
                      </a:r>
                    </a:p>
                    <a:p>
                      <a:pPr marL="742950" lvl="1" indent="-285750">
                        <a:buFont typeface="Arial" panose="020B0604020202020204" pitchFamily="34" charset="0"/>
                        <a:buChar char="•"/>
                      </a:pPr>
                      <a:r>
                        <a:rPr lang="en-US" sz="2000"/>
                        <a:t>P5 Apprenticeship Program Recording template (2021)</a:t>
                      </a:r>
                    </a:p>
                    <a:p>
                      <a:pPr marL="285750" indent="-285750">
                        <a:buFont typeface="Arial" panose="020B0604020202020204" pitchFamily="34" charset="0"/>
                        <a:buChar char="•"/>
                      </a:pPr>
                      <a:r>
                        <a:rPr lang="en-US" sz="2400"/>
                        <a:t>C3 – Major Course Change (November 2021) (&amp; new course)</a:t>
                      </a:r>
                    </a:p>
                    <a:p>
                      <a:pPr marL="742950" lvl="1" indent="-285750">
                        <a:buFont typeface="Arial" panose="020B0604020202020204" pitchFamily="34" charset="0"/>
                        <a:buChar char="•"/>
                      </a:pPr>
                      <a:r>
                        <a:rPr lang="en-US" sz="2000"/>
                        <a:t>C1-Minor or C2-Medium course changes</a:t>
                      </a:r>
                    </a:p>
                    <a:p>
                      <a:pPr marL="285750" indent="-285750">
                        <a:buFont typeface="Arial" panose="020B0604020202020204" pitchFamily="34" charset="0"/>
                        <a:buChar char="•"/>
                      </a:pPr>
                      <a:r>
                        <a:rPr lang="en-US" sz="2400"/>
                        <a:t>Appendices (i.e., Program of study, letters of support, needs/labour market analysis)</a:t>
                      </a:r>
                    </a:p>
                  </a:txBody>
                  <a:tcPr/>
                </a:tc>
                <a:tc>
                  <a:txBody>
                    <a:bodyPr/>
                    <a:lstStyle/>
                    <a:p>
                      <a:pPr marL="342900" indent="-342900">
                        <a:buFont typeface="Arial" panose="020B0604020202020204" pitchFamily="34" charset="0"/>
                        <a:buChar char="•"/>
                      </a:pPr>
                      <a:r>
                        <a:rPr lang="en-US" sz="2400"/>
                        <a:t>Certificate, Diploma, and Non-Credential Programs Template (2021)</a:t>
                      </a:r>
                    </a:p>
                    <a:p>
                      <a:pPr marL="800100" lvl="1" indent="-342900">
                        <a:buFont typeface="Arial" panose="020B0604020202020204" pitchFamily="34" charset="0"/>
                        <a:buChar char="•"/>
                      </a:pPr>
                      <a:r>
                        <a:rPr lang="en-US" sz="2000"/>
                        <a:t>Program recording template (2021)</a:t>
                      </a:r>
                    </a:p>
                    <a:p>
                      <a:pPr marL="342900" lvl="0" indent="-342900">
                        <a:buFont typeface="Arial" panose="020B0604020202020204" pitchFamily="34" charset="0"/>
                        <a:buChar char="•"/>
                      </a:pPr>
                      <a:r>
                        <a:rPr lang="en-US" sz="2400" kern="1200">
                          <a:solidFill>
                            <a:schemeClr val="dk1"/>
                          </a:solidFill>
                          <a:latin typeface="+mn-lt"/>
                          <a:ea typeface="+mn-ea"/>
                          <a:cs typeface="+mn-cs"/>
                        </a:rPr>
                        <a:t>Appendices</a:t>
                      </a:r>
                    </a:p>
                  </a:txBody>
                  <a:tcPr/>
                </a:tc>
                <a:extLst>
                  <a:ext uri="{0D108BD9-81ED-4DB2-BD59-A6C34878D82A}">
                    <a16:rowId xmlns:a16="http://schemas.microsoft.com/office/drawing/2014/main" val="4069428247"/>
                  </a:ext>
                </a:extLst>
              </a:tr>
            </a:tbl>
          </a:graphicData>
        </a:graphic>
      </p:graphicFrame>
    </p:spTree>
    <p:custDataLst>
      <p:tags r:id="rId1"/>
    </p:custDataLst>
    <p:extLst>
      <p:ext uri="{BB962C8B-B14F-4D97-AF65-F5344CB8AC3E}">
        <p14:creationId xmlns:p14="http://schemas.microsoft.com/office/powerpoint/2010/main" val="921383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P4 - Academic Council form; </a:t>
            </a:r>
            <a:br>
              <a:rPr lang="en-US"/>
            </a:br>
            <a:r>
              <a:rPr lang="en-US"/>
              <a:t>Major sections</a:t>
            </a:r>
            <a:endParaRPr lang="en-US">
              <a:hlinkClick r:id="rId4"/>
            </a:endParaRPr>
          </a:p>
        </p:txBody>
      </p:sp>
      <p:sp>
        <p:nvSpPr>
          <p:cNvPr id="3" name="Content Placeholder 2"/>
          <p:cNvSpPr>
            <a:spLocks noGrp="1"/>
          </p:cNvSpPr>
          <p:nvPr>
            <p:ph idx="1"/>
          </p:nvPr>
        </p:nvSpPr>
        <p:spPr/>
        <p:txBody>
          <a:bodyPr>
            <a:normAutofit/>
          </a:bodyPr>
          <a:lstStyle/>
          <a:p>
            <a:pPr marL="457200" lvl="1" indent="0">
              <a:buNone/>
            </a:pPr>
            <a:endParaRPr lang="en-US" sz="2400"/>
          </a:p>
          <a:p>
            <a:pPr lvl="1"/>
            <a:endParaRPr lang="en-US" sz="2400"/>
          </a:p>
          <a:p>
            <a:pPr marL="57150" indent="0">
              <a:buNone/>
            </a:pPr>
            <a:endParaRPr lang="en-US" sz="2800"/>
          </a:p>
          <a:p>
            <a:pPr marL="0" indent="0">
              <a:buNone/>
            </a:pPr>
            <a:endParaRPr lang="en-US" sz="2800"/>
          </a:p>
          <a:p>
            <a:endParaRPr lang="en-US" sz="2800"/>
          </a:p>
          <a:p>
            <a:endParaRPr lang="en-US" sz="2800"/>
          </a:p>
        </p:txBody>
      </p:sp>
      <p:sp>
        <p:nvSpPr>
          <p:cNvPr id="4" name="Content Placeholder 2">
            <a:extLst>
              <a:ext uri="{FF2B5EF4-FFF2-40B4-BE49-F238E27FC236}">
                <a16:creationId xmlns:a16="http://schemas.microsoft.com/office/drawing/2014/main" id="{95D51A2D-BE11-4A86-A0E7-462FED8D6B40}"/>
              </a:ext>
            </a:extLst>
          </p:cNvPr>
          <p:cNvSpPr txBox="1">
            <a:spLocks/>
          </p:cNvSpPr>
          <p:nvPr/>
        </p:nvSpPr>
        <p:spPr>
          <a:xfrm>
            <a:off x="2589212" y="2150807"/>
            <a:ext cx="9722497" cy="5604387"/>
          </a:xfrm>
          <a:prstGeom prst="rect">
            <a:avLst/>
          </a:prstGeom>
        </p:spPr>
        <p:txBody>
          <a:bodyPr vert="horz" lIns="91440" tIns="45720" rIns="91440" bIns="45720" rtlCol="0" anchor="t">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t>A: Proposal Overview</a:t>
            </a:r>
          </a:p>
          <a:p>
            <a:r>
              <a:rPr lang="en-US" sz="2400" dirty="0"/>
              <a:t>B: Overview of Proposed Program of Study</a:t>
            </a:r>
          </a:p>
          <a:p>
            <a:pPr lvl="1"/>
            <a:r>
              <a:rPr lang="en-US" sz="2000" dirty="0"/>
              <a:t>Description, Courses, Program outcomes, admission requirements, etc. (Appendix)</a:t>
            </a:r>
          </a:p>
          <a:p>
            <a:pPr lvl="1"/>
            <a:r>
              <a:rPr lang="en-US" sz="2000" dirty="0"/>
              <a:t>Work Integrated Learning (Co-op, internship, service learning, field placement, mandatory clinical, directed field study, other)</a:t>
            </a:r>
          </a:p>
          <a:p>
            <a:pPr lvl="2"/>
            <a:r>
              <a:rPr lang="en-US" sz="1800" dirty="0"/>
              <a:t>MUST be linked with an employer!</a:t>
            </a:r>
          </a:p>
          <a:p>
            <a:pPr lvl="2"/>
            <a:r>
              <a:rPr lang="en-US" sz="1800" dirty="0"/>
              <a:t>May be optional </a:t>
            </a:r>
          </a:p>
          <a:p>
            <a:pPr lvl="1"/>
            <a:r>
              <a:rPr lang="en-US" sz="2000" dirty="0"/>
              <a:t>Endorsement of and/or support for program (i.e., letters of support, including for WIL)</a:t>
            </a:r>
          </a:p>
        </p:txBody>
      </p:sp>
    </p:spTree>
    <p:custDataLst>
      <p:tags r:id="rId1"/>
    </p:custDataLst>
    <p:extLst>
      <p:ext uri="{BB962C8B-B14F-4D97-AF65-F5344CB8AC3E}">
        <p14:creationId xmlns:p14="http://schemas.microsoft.com/office/powerpoint/2010/main" val="5420941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eff9679-e1d5-4f5f-bf4c-659fab0dc55e">
      <UserInfo>
        <DisplayName>Sandra Efu</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02A7350ABB5241ABEE5EDD7E9BE8F3" ma:contentTypeVersion="5" ma:contentTypeDescription="Create a new document." ma:contentTypeScope="" ma:versionID="be246f7925d60fb2499a3f4d21959cb5">
  <xsd:schema xmlns:xsd="http://www.w3.org/2001/XMLSchema" xmlns:xs="http://www.w3.org/2001/XMLSchema" xmlns:p="http://schemas.microsoft.com/office/2006/metadata/properties" xmlns:ns2="108bab20-a1fe-4fa1-8220-cde980bdacd0" xmlns:ns3="9eff9679-e1d5-4f5f-bf4c-659fab0dc55e" targetNamespace="http://schemas.microsoft.com/office/2006/metadata/properties" ma:root="true" ma:fieldsID="ce150cfa10219f67f966acba06d54519" ns2:_="" ns3:_="">
    <xsd:import namespace="108bab20-a1fe-4fa1-8220-cde980bdacd0"/>
    <xsd:import namespace="9eff9679-e1d5-4f5f-bf4c-659fab0dc5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8bab20-a1fe-4fa1-8220-cde980bdac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ff9679-e1d5-4f5f-bf4c-659fab0dc55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027F6A-83D2-404D-86AB-EFB1C329AAF3}">
  <ds:schemaRefs>
    <ds:schemaRef ds:uri="http://purl.org/dc/dcmitype/"/>
    <ds:schemaRef ds:uri="http://purl.org/dc/elements/1.1/"/>
    <ds:schemaRef ds:uri="http://schemas.microsoft.com/office/2006/documentManagement/types"/>
    <ds:schemaRef ds:uri="http://schemas.microsoft.com/office/2006/metadata/properties"/>
    <ds:schemaRef ds:uri="9eff9679-e1d5-4f5f-bf4c-659fab0dc55e"/>
    <ds:schemaRef ds:uri="http://purl.org/dc/terms/"/>
    <ds:schemaRef ds:uri="http://schemas.microsoft.com/office/infopath/2007/PartnerControls"/>
    <ds:schemaRef ds:uri="http://schemas.openxmlformats.org/package/2006/metadata/core-properties"/>
    <ds:schemaRef ds:uri="108bab20-a1fe-4fa1-8220-cde980bdacd0"/>
    <ds:schemaRef ds:uri="http://www.w3.org/XML/1998/namespace"/>
  </ds:schemaRefs>
</ds:datastoreItem>
</file>

<file path=customXml/itemProps2.xml><?xml version="1.0" encoding="utf-8"?>
<ds:datastoreItem xmlns:ds="http://schemas.openxmlformats.org/officeDocument/2006/customXml" ds:itemID="{03C1FC52-E623-4EDB-9EDF-DC281F6A088E}">
  <ds:schemaRefs>
    <ds:schemaRef ds:uri="http://schemas.microsoft.com/sharepoint/v3/contenttype/forms"/>
  </ds:schemaRefs>
</ds:datastoreItem>
</file>

<file path=customXml/itemProps3.xml><?xml version="1.0" encoding="utf-8"?>
<ds:datastoreItem xmlns:ds="http://schemas.openxmlformats.org/officeDocument/2006/customXml" ds:itemID="{01D20B02-DF68-4834-84D9-9A513BA32E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8bab20-a1fe-4fa1-8220-cde980bdacd0"/>
    <ds:schemaRef ds:uri="9eff9679-e1d5-4f5f-bf4c-659fab0dc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26</TotalTime>
  <Words>1928</Words>
  <Application>Microsoft Office PowerPoint</Application>
  <PresentationFormat>Widescreen</PresentationFormat>
  <Paragraphs>288</Paragraphs>
  <Slides>18</Slides>
  <Notes>3</Notes>
  <HiddenSlides>5</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Century Gothic</vt:lpstr>
      <vt:lpstr>Lato</vt:lpstr>
      <vt:lpstr>Symbol</vt:lpstr>
      <vt:lpstr>Wingdings</vt:lpstr>
      <vt:lpstr>Wingdings 3</vt:lpstr>
      <vt:lpstr>Wisp</vt:lpstr>
      <vt:lpstr>New Program Development Proposals @ Keyano College</vt:lpstr>
      <vt:lpstr>Rationale</vt:lpstr>
      <vt:lpstr>PowerPoint Presentation</vt:lpstr>
      <vt:lpstr>Who’s responsibility?</vt:lpstr>
      <vt:lpstr>Timelines? Accountability Schedule</vt:lpstr>
      <vt:lpstr>External timeline requirements (PAPRS)</vt:lpstr>
      <vt:lpstr>PowerPoint Presentation</vt:lpstr>
      <vt:lpstr>What Academic Council forms do I use?</vt:lpstr>
      <vt:lpstr>P4 - Academic Council form;  Major sections</vt:lpstr>
      <vt:lpstr>P4 - Academic Council form;  Major sections</vt:lpstr>
      <vt:lpstr>P4 - Academic Council form;  Major sections</vt:lpstr>
      <vt:lpstr>Supporting Resources</vt:lpstr>
      <vt:lpstr>Internal review and approvals</vt:lpstr>
      <vt:lpstr>External review &amp; approval What is PAPRS?</vt:lpstr>
      <vt:lpstr>PAPRS submission process</vt:lpstr>
      <vt:lpstr>Process (new program) summary</vt:lpstr>
      <vt:lpstr>Program Development Checklist</vt:lpstr>
      <vt:lpstr>Types of Program Proposal templates</vt:lpstr>
    </vt:vector>
  </TitlesOfParts>
  <Company>Keyano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&amp; Program Registry System (PAPRS)</dc:title>
  <dc:creator>Lynn Clarke</dc:creator>
  <cp:lastModifiedBy>Stephanie Nash</cp:lastModifiedBy>
  <cp:revision>2</cp:revision>
  <dcterms:created xsi:type="dcterms:W3CDTF">2019-10-07T19:14:21Z</dcterms:created>
  <dcterms:modified xsi:type="dcterms:W3CDTF">2024-07-29T19:34:45Z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3FFC5EDE-952B-4EA3-8395-239BCAE5DC00</vt:lpwstr>
  </property>
  <property fmtid="{D5CDD505-2E9C-101B-9397-08002B2CF9AE}" pid="3" name="ArticulatePath">
    <vt:lpwstr>Presentation2</vt:lpwstr>
  </property>
  <property fmtid="{D5CDD505-2E9C-101B-9397-08002B2CF9AE}" pid="4" name="ContentTypeId">
    <vt:lpwstr>0x0101000002A7350ABB5241ABEE5EDD7E9BE8F3</vt:lpwstr>
  </property>
</Properties>
</file>